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365" r:id="rId4"/>
    <p:sldId id="356" r:id="rId5"/>
    <p:sldId id="273" r:id="rId6"/>
    <p:sldId id="331" r:id="rId7"/>
    <p:sldId id="332" r:id="rId8"/>
    <p:sldId id="333" r:id="rId9"/>
    <p:sldId id="334" r:id="rId10"/>
    <p:sldId id="335" r:id="rId11"/>
    <p:sldId id="336" r:id="rId12"/>
    <p:sldId id="337" r:id="rId13"/>
    <p:sldId id="338" r:id="rId14"/>
    <p:sldId id="339" r:id="rId15"/>
    <p:sldId id="361" r:id="rId16"/>
    <p:sldId id="360" r:id="rId17"/>
    <p:sldId id="329" r:id="rId18"/>
    <p:sldId id="340" r:id="rId19"/>
    <p:sldId id="324" r:id="rId20"/>
    <p:sldId id="325" r:id="rId21"/>
    <p:sldId id="326" r:id="rId22"/>
    <p:sldId id="327" r:id="rId23"/>
    <p:sldId id="328" r:id="rId24"/>
    <p:sldId id="341" r:id="rId25"/>
    <p:sldId id="342" r:id="rId26"/>
    <p:sldId id="343" r:id="rId27"/>
    <p:sldId id="344" r:id="rId28"/>
    <p:sldId id="345" r:id="rId29"/>
    <p:sldId id="346" r:id="rId30"/>
    <p:sldId id="347" r:id="rId31"/>
    <p:sldId id="348" r:id="rId32"/>
    <p:sldId id="349" r:id="rId33"/>
    <p:sldId id="350" r:id="rId34"/>
    <p:sldId id="357" r:id="rId35"/>
    <p:sldId id="351" r:id="rId36"/>
    <p:sldId id="323" r:id="rId37"/>
    <p:sldId id="358" r:id="rId38"/>
    <p:sldId id="352" r:id="rId39"/>
    <p:sldId id="353" r:id="rId40"/>
    <p:sldId id="363"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94694"/>
  </p:normalViewPr>
  <p:slideViewPr>
    <p:cSldViewPr snapToGrid="0" snapToObjects="1">
      <p:cViewPr varScale="1">
        <p:scale>
          <a:sx n="121" d="100"/>
          <a:sy n="121"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3FBA4-28E6-6F4F-B228-967BBAEFBBB6}" type="datetimeFigureOut">
              <a:rPr lang="nl-NL" smtClean="0"/>
              <a:t>02-03-2023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764F0-F610-D746-A20E-89DF2122DBA9}" type="slidenum">
              <a:rPr lang="nl-NL" smtClean="0"/>
              <a:t>‹nr.›</a:t>
            </a:fld>
            <a:endParaRPr lang="nl-NL"/>
          </a:p>
        </p:txBody>
      </p:sp>
    </p:spTree>
    <p:extLst>
      <p:ext uri="{BB962C8B-B14F-4D97-AF65-F5344CB8AC3E}">
        <p14:creationId xmlns:p14="http://schemas.microsoft.com/office/powerpoint/2010/main" val="381898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ezondheidsplein.nl/menselijk-lichaam/hersenen/item45083"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gezondheidsplein.nl/menselijk-lichaam/longen/item45076" TargetMode="External"/><Relationship Id="rId4" Type="http://schemas.openxmlformats.org/officeDocument/2006/relationships/hyperlink" Target="https://www.gezondheidsplein.nl/aandoeningen/verkoudheid/item3176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C764F0-F610-D746-A20E-89DF2122DBA9}" type="slidenum">
              <a:rPr lang="nl-NL" smtClean="0"/>
              <a:t>1</a:t>
            </a:fld>
            <a:endParaRPr lang="nl-NL"/>
          </a:p>
        </p:txBody>
      </p:sp>
    </p:spTree>
    <p:extLst>
      <p:ext uri="{BB962C8B-B14F-4D97-AF65-F5344CB8AC3E}">
        <p14:creationId xmlns:p14="http://schemas.microsoft.com/office/powerpoint/2010/main" val="366705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De hartspier (myocard) maakt geen deel uit van het bewegingsapparaat. Net als de skeletspieren heeft de hartspier een regelmatig patroon van vezels dat onder een microscoop als </a:t>
            </a:r>
            <a:r>
              <a:rPr lang="nl-NL" sz="1200" b="0" i="0" kern="1200" dirty="0" err="1">
                <a:solidFill>
                  <a:schemeClr val="tx1"/>
                </a:solidFill>
                <a:effectLst/>
                <a:latin typeface="+mn-lt"/>
                <a:ea typeface="+mn-ea"/>
                <a:cs typeface="+mn-cs"/>
              </a:rPr>
              <a:t>dwarsstreping</a:t>
            </a:r>
            <a:r>
              <a:rPr lang="nl-NL" sz="1200" b="0" i="0" kern="1200" dirty="0">
                <a:solidFill>
                  <a:schemeClr val="tx1"/>
                </a:solidFill>
                <a:effectLst/>
                <a:latin typeface="+mn-lt"/>
                <a:ea typeface="+mn-ea"/>
                <a:cs typeface="+mn-cs"/>
              </a:rPr>
              <a:t> zichtbaar is. De hartspier is echter een spier die vanzelf ritmisch samentrekt en ontspant.</a:t>
            </a:r>
            <a:endParaRPr lang="nl-NL" dirty="0"/>
          </a:p>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32</a:t>
            </a:fld>
            <a:endParaRPr lang="nl-NL"/>
          </a:p>
        </p:txBody>
      </p:sp>
    </p:spTree>
    <p:extLst>
      <p:ext uri="{BB962C8B-B14F-4D97-AF65-F5344CB8AC3E}">
        <p14:creationId xmlns:p14="http://schemas.microsoft.com/office/powerpoint/2010/main" val="13489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33</a:t>
            </a:fld>
            <a:endParaRPr lang="nl-NL"/>
          </a:p>
        </p:txBody>
      </p:sp>
    </p:spTree>
    <p:extLst>
      <p:ext uri="{BB962C8B-B14F-4D97-AF65-F5344CB8AC3E}">
        <p14:creationId xmlns:p14="http://schemas.microsoft.com/office/powerpoint/2010/main" val="173435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Stopzetten </a:t>
            </a:r>
            <a:r>
              <a:rPr lang="nl-NL"/>
              <a:t>bij hartkleppen. </a:t>
            </a:r>
          </a:p>
        </p:txBody>
      </p:sp>
      <p:sp>
        <p:nvSpPr>
          <p:cNvPr id="4" name="Tijdelijke aanduiding voor dianummer 3"/>
          <p:cNvSpPr>
            <a:spLocks noGrp="1"/>
          </p:cNvSpPr>
          <p:nvPr>
            <p:ph type="sldNum" sz="quarter" idx="10"/>
          </p:nvPr>
        </p:nvSpPr>
        <p:spPr/>
        <p:txBody>
          <a:bodyPr/>
          <a:lstStyle/>
          <a:p>
            <a:pPr>
              <a:defRPr/>
            </a:pPr>
            <a:fld id="{4EE79A7F-7B54-4061-AB6D-115332525F64}" type="slidenum">
              <a:rPr lang="nl-NL" altLang="nl-NL" smtClean="0"/>
              <a:pPr>
                <a:defRPr/>
              </a:pPr>
              <a:t>13</a:t>
            </a:fld>
            <a:endParaRPr lang="nl-NL" altLang="nl-NL"/>
          </a:p>
        </p:txBody>
      </p:sp>
    </p:spTree>
    <p:extLst>
      <p:ext uri="{BB962C8B-B14F-4D97-AF65-F5344CB8AC3E}">
        <p14:creationId xmlns:p14="http://schemas.microsoft.com/office/powerpoint/2010/main" val="4985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Neusholte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Lucht die door de neus wordt ingeademd stroomt minder snel dan lucht die door de mond gaat. Vuiltjes in de lucht blijven kleven aan de neusharen en slijmlaag in de neusholte.</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Keelholte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Achterin de mond vind je de keelholte. In de keelholte bevindt zich ook het strottenhoofd: de ingang naar de slokdarm en de luchtpijp. In het strottenhoofd liggen de stembanden.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Strottenklepje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Het strottenklepje sluit luchtpijp af tijdens het slikken. Dat voorkomt dat er voedsel in de luchtpijp komt.</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Luchtpijp</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luchtpijp is een stevige buis die bestaat uit kraakbeenringen.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Long</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longen bestaan uit longblaasjes. Om de longblaasjes lopen bloedvaatjes. De longblaasjes geven zuurstof af aan de bloedvaatjes en nemen koolstofdioxide op uit het bloed.</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Bronchiën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luchtpijp vertakt in de twee </a:t>
            </a:r>
            <a:r>
              <a:rPr lang="nl-NL" sz="1200" kern="1200" dirty="0" err="1">
                <a:solidFill>
                  <a:schemeClr val="tx1"/>
                </a:solidFill>
                <a:effectLst/>
                <a:latin typeface="+mn-lt"/>
                <a:ea typeface="+mn-ea"/>
                <a:cs typeface="+mn-cs"/>
              </a:rPr>
              <a:t>bronchieën</a:t>
            </a:r>
            <a:r>
              <a:rPr lang="nl-NL" sz="1200" kern="1200" dirty="0">
                <a:solidFill>
                  <a:schemeClr val="tx1"/>
                </a:solidFill>
                <a:effectLst/>
                <a:latin typeface="+mn-lt"/>
                <a:ea typeface="+mn-ea"/>
                <a:cs typeface="+mn-cs"/>
              </a:rPr>
              <a:t>. Die zorgen dat de lucht naar de longblaasjes vervoerd kan worden.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Longblaasje</a:t>
            </a:r>
            <a:r>
              <a:rPr lang="nl-NL" sz="1200" kern="1200" dirty="0">
                <a:solidFill>
                  <a:schemeClr val="tx1"/>
                </a:solidFill>
                <a:effectLst/>
                <a:latin typeface="+mn-lt"/>
                <a:ea typeface="+mn-ea"/>
                <a:cs typeface="+mn-cs"/>
              </a:rPr>
              <a:t>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bronchiën vertakken zich in de longen steeds verder en steeds kleiner. Aan de uiteinden van de allerkleinste takjes zitten de longblaasjes. Het zijn een soort zakjes waar gaswisseling plaatsvindt.</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17</a:t>
            </a:fld>
            <a:endParaRPr lang="nl-NL"/>
          </a:p>
        </p:txBody>
      </p:sp>
    </p:spTree>
    <p:extLst>
      <p:ext uri="{BB962C8B-B14F-4D97-AF65-F5344CB8AC3E}">
        <p14:creationId xmlns:p14="http://schemas.microsoft.com/office/powerpoint/2010/main" val="131971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18</a:t>
            </a:fld>
            <a:endParaRPr lang="nl-NL"/>
          </a:p>
        </p:txBody>
      </p:sp>
    </p:spTree>
    <p:extLst>
      <p:ext uri="{BB962C8B-B14F-4D97-AF65-F5344CB8AC3E}">
        <p14:creationId xmlns:p14="http://schemas.microsoft.com/office/powerpoint/2010/main" val="383173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Neusholte</a:t>
            </a:r>
          </a:p>
          <a:p>
            <a:r>
              <a:rPr lang="nl-NL" sz="1200" b="0" i="0" kern="1200" dirty="0">
                <a:solidFill>
                  <a:schemeClr val="tx1"/>
                </a:solidFill>
                <a:effectLst/>
                <a:latin typeface="+mn-lt"/>
                <a:ea typeface="+mn-ea"/>
                <a:cs typeface="+mn-cs"/>
              </a:rPr>
              <a:t>Je neusholte bestaat uit </a:t>
            </a:r>
            <a:r>
              <a:rPr lang="nl-NL" sz="1200" b="1" i="0" kern="1200" dirty="0">
                <a:solidFill>
                  <a:schemeClr val="tx1"/>
                </a:solidFill>
                <a:effectLst/>
                <a:latin typeface="+mn-lt"/>
                <a:ea typeface="+mn-ea"/>
                <a:cs typeface="+mn-cs"/>
              </a:rPr>
              <a:t>twee ruimten in je neus. </a:t>
            </a:r>
            <a:r>
              <a:rPr lang="nl-NL" sz="1200" b="0" i="0" kern="1200" dirty="0">
                <a:solidFill>
                  <a:schemeClr val="tx1"/>
                </a:solidFill>
                <a:effectLst/>
                <a:latin typeface="+mn-lt"/>
                <a:ea typeface="+mn-ea"/>
                <a:cs typeface="+mn-cs"/>
              </a:rPr>
              <a:t>Deze twee ruimten worden gescheiden door het tussenschot. Je neusholte is bekleed met slijmvliezen waarin zich ook bloedvaten en reukzenuwen bevinden. Je neusholte staat in verbinding met:</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buitenlucht via je neusgaten.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Je keelholte via de zogenaamde neusschelpen.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neusbijholten. </a:t>
            </a:r>
          </a:p>
          <a:p>
            <a:r>
              <a:rPr lang="nl-NL" sz="1200" b="0" i="0" kern="1200" dirty="0">
                <a:solidFill>
                  <a:schemeClr val="tx1"/>
                </a:solidFill>
                <a:effectLst/>
                <a:latin typeface="+mn-lt"/>
                <a:ea typeface="+mn-ea"/>
                <a:cs typeface="+mn-cs"/>
              </a:rPr>
              <a:t>Het slijmvlies van je neus kan weer verdeeld worden in twee delen:</a:t>
            </a:r>
          </a:p>
          <a:p>
            <a:r>
              <a:rPr lang="nl-NL" sz="1200" b="0" i="1" kern="1200" dirty="0">
                <a:solidFill>
                  <a:schemeClr val="tx1"/>
                </a:solidFill>
                <a:effectLst/>
                <a:latin typeface="+mn-lt"/>
                <a:ea typeface="+mn-ea"/>
                <a:cs typeface="+mn-cs"/>
              </a:rPr>
              <a:t>Het ademhalingsgedeelte.</a:t>
            </a:r>
            <a:r>
              <a:rPr lang="nl-NL" sz="1200" b="0" i="0" kern="1200" dirty="0">
                <a:solidFill>
                  <a:schemeClr val="tx1"/>
                </a:solidFill>
                <a:effectLst/>
                <a:latin typeface="+mn-lt"/>
                <a:ea typeface="+mn-ea"/>
                <a:cs typeface="+mn-cs"/>
              </a:rPr>
              <a:t> Het grootste deel van je neus behoort tot het zogenaamde ademhalingsgedeelte. In dit deel van je neus bevat het neusslijmvlies lange trilharen. De trilharen vervoeren alles wat op hen terecht komt aan slijm en deeltjes uit de lucht naar je keelholte. Eventuele bacteriën en giftige stofdeeltjes uit de lucht kunnen zo opgeruimd worden voordat ze je besmetten of beschadigen. </a:t>
            </a:r>
          </a:p>
          <a:p>
            <a:r>
              <a:rPr lang="nl-NL" sz="1200" b="0" i="1" kern="1200" dirty="0">
                <a:solidFill>
                  <a:schemeClr val="tx1"/>
                </a:solidFill>
                <a:effectLst/>
                <a:latin typeface="+mn-lt"/>
                <a:ea typeface="+mn-ea"/>
                <a:cs typeface="+mn-cs"/>
              </a:rPr>
              <a:t>Het reukgedeelte.</a:t>
            </a:r>
            <a:r>
              <a:rPr lang="nl-NL" sz="1200" b="0" i="0" kern="1200" dirty="0">
                <a:solidFill>
                  <a:schemeClr val="tx1"/>
                </a:solidFill>
                <a:effectLst/>
                <a:latin typeface="+mn-lt"/>
                <a:ea typeface="+mn-ea"/>
                <a:cs typeface="+mn-cs"/>
              </a:rPr>
              <a:t> Het reukgedeelte van je neusslijmvlies bevindt zich in het bovenste deel van de neusholte. Hier zit in het slijmvlies het zogenaamde olfactorische systeem of reukreceptoren. Deze receptoren staan in contact met de </a:t>
            </a:r>
            <a:r>
              <a:rPr lang="nl-NL" sz="1200" b="0" i="0" u="none" strike="noStrike" kern="1200" dirty="0">
                <a:solidFill>
                  <a:schemeClr val="tx1"/>
                </a:solidFill>
                <a:effectLst/>
                <a:latin typeface="+mn-lt"/>
                <a:ea typeface="+mn-ea"/>
                <a:cs typeface="+mn-cs"/>
                <a:hlinkClick r:id="rId3" tooltip="Hersenen"/>
              </a:rPr>
              <a:t>hersenen</a:t>
            </a:r>
            <a:r>
              <a:rPr lang="nl-NL" sz="1200" b="0" i="0" kern="1200" dirty="0">
                <a:solidFill>
                  <a:schemeClr val="tx1"/>
                </a:solidFill>
                <a:effectLst/>
                <a:latin typeface="+mn-lt"/>
                <a:ea typeface="+mn-ea"/>
                <a:cs typeface="+mn-cs"/>
              </a:rPr>
              <a:t> en geven informatie over de geuren door. </a:t>
            </a: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Functie van je neus</a:t>
            </a:r>
          </a:p>
          <a:p>
            <a:r>
              <a:rPr lang="nl-NL" sz="1200" b="0" i="0" kern="1200" dirty="0">
                <a:solidFill>
                  <a:schemeClr val="tx1"/>
                </a:solidFill>
                <a:effectLst/>
                <a:latin typeface="+mn-lt"/>
                <a:ea typeface="+mn-ea"/>
                <a:cs typeface="+mn-cs"/>
              </a:rPr>
              <a:t>Hoewel ruiken een belangrijke functie van de neus is, is het niet het enige. De neus is vooral een deel van de ademhalingsorganen. Verder speelt de neus ook een belangrijke rol bij de stemvorming. De neusholte is belangrijk bij het vormen van klanken. Dit merk je vooral als iemand </a:t>
            </a:r>
            <a:r>
              <a:rPr lang="nl-NL" sz="1200" b="0" i="0" u="none" strike="noStrike" kern="1200" dirty="0">
                <a:solidFill>
                  <a:schemeClr val="tx1"/>
                </a:solidFill>
                <a:effectLst/>
                <a:latin typeface="+mn-lt"/>
                <a:ea typeface="+mn-ea"/>
                <a:cs typeface="+mn-cs"/>
                <a:hlinkClick r:id="rId4" tooltip="Verkoudheid"/>
              </a:rPr>
              <a:t>verkouden</a:t>
            </a:r>
            <a:r>
              <a:rPr lang="nl-NL" sz="1200" b="0" i="0" kern="1200" dirty="0">
                <a:solidFill>
                  <a:schemeClr val="tx1"/>
                </a:solidFill>
                <a:effectLst/>
                <a:latin typeface="+mn-lt"/>
                <a:ea typeface="+mn-ea"/>
                <a:cs typeface="+mn-cs"/>
              </a:rPr>
              <a:t> is en ‘door zijn neus praat’. Daarnaast voert de neus  slijm en vocht van de neusbijholten en traanvocht af naar de keelholte. </a:t>
            </a:r>
          </a:p>
          <a:p>
            <a:r>
              <a:rPr lang="nl-NL" sz="1200" b="1" i="0" kern="1200" dirty="0">
                <a:solidFill>
                  <a:schemeClr val="tx1"/>
                </a:solidFill>
                <a:effectLst/>
                <a:latin typeface="+mn-lt"/>
                <a:ea typeface="+mn-ea"/>
                <a:cs typeface="+mn-cs"/>
              </a:rPr>
              <a:t>Werking van je neus </a:t>
            </a:r>
          </a:p>
          <a:p>
            <a:r>
              <a:rPr lang="nl-NL" sz="1200" b="0" i="0" kern="1200" dirty="0">
                <a:solidFill>
                  <a:schemeClr val="tx1"/>
                </a:solidFill>
                <a:effectLst/>
                <a:latin typeface="+mn-lt"/>
                <a:ea typeface="+mn-ea"/>
                <a:cs typeface="+mn-cs"/>
              </a:rPr>
              <a:t>Je neus is een onderdeel van het </a:t>
            </a:r>
            <a:r>
              <a:rPr lang="nl-NL" sz="1200" b="0" i="0" u="none" strike="noStrike" kern="1200" dirty="0">
                <a:solidFill>
                  <a:schemeClr val="tx1"/>
                </a:solidFill>
                <a:effectLst/>
                <a:latin typeface="+mn-lt"/>
                <a:ea typeface="+mn-ea"/>
                <a:cs typeface="+mn-cs"/>
                <a:hlinkClick r:id="rId5" tooltip="Longen"/>
              </a:rPr>
              <a:t>ademhalingsstelsel</a:t>
            </a:r>
            <a:r>
              <a:rPr lang="nl-NL" sz="1200" b="0" i="0" kern="1200" dirty="0">
                <a:solidFill>
                  <a:schemeClr val="tx1"/>
                </a:solidFill>
                <a:effectLst/>
                <a:latin typeface="+mn-lt"/>
                <a:ea typeface="+mn-ea"/>
                <a:cs typeface="+mn-cs"/>
              </a:rPr>
              <a:t>. De lucht die je via je neus inademt, wordt verwarmd en bevochtigd. Door middel van de trilharen wordt de lucht ook gefilterd en gereinigd.  Als de lucht vervolgens hoger in je neus komt, dan komt het langs de zogenaamde olfactorische sensoren. Deze sensoren geven informatie over de geur door aan de hersenen. Op deze manier word je bijvoorbeeld gewaarschuwd voor gevaar door een brandlucht.  Maar hoe werkt dit precies? In de lucht bevinden zich zogenaamde geurmoleculen. Aan het oppervlak van je olfactorische sensoren zitten zogenaamde receptoren voor deze geurmoleculen. Als een geurmolecuul precies op de receptor past, dan wordt er een signaal naar de hersenen gestuurd, anders niet. De receptoren zijn erg specifiek. Op ieder slot (receptor), past maar één soort sleutel (geurmolecuul). Als de hersenen alle verschillende prikkels hebben ontvangen in de hersenen, dan kun je de geur herkennen. </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19</a:t>
            </a:fld>
            <a:endParaRPr lang="nl-NL"/>
          </a:p>
        </p:txBody>
      </p:sp>
    </p:spTree>
    <p:extLst>
      <p:ext uri="{BB962C8B-B14F-4D97-AF65-F5344CB8AC3E}">
        <p14:creationId xmlns:p14="http://schemas.microsoft.com/office/powerpoint/2010/main" val="346497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Long</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longen bestaan uit longblaasjes. Om de longblaasjes lopen bloedvaatjes. De longblaasjes geven zuurstof af aan de bloedvaatjes en nemen koolstofdioxide op uit het bloed.</a:t>
            </a:r>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20</a:t>
            </a:fld>
            <a:endParaRPr lang="nl-NL"/>
          </a:p>
        </p:txBody>
      </p:sp>
    </p:spTree>
    <p:extLst>
      <p:ext uri="{BB962C8B-B14F-4D97-AF65-F5344CB8AC3E}">
        <p14:creationId xmlns:p14="http://schemas.microsoft.com/office/powerpoint/2010/main" val="368000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Met pezen zitten de spieren aan het skelet vast. Het zijn deze spieren die bewegingen van het lichaam mogelijk maken. Er zijn drie soorten spieren: skeletspieren, gladde spieren en de hartspier (myocard). De eerste twee maken deel uit van het bewegingsapparaat.</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26</a:t>
            </a:fld>
            <a:endParaRPr lang="nl-NL"/>
          </a:p>
        </p:txBody>
      </p:sp>
    </p:spTree>
    <p:extLst>
      <p:ext uri="{BB962C8B-B14F-4D97-AF65-F5344CB8AC3E}">
        <p14:creationId xmlns:p14="http://schemas.microsoft.com/office/powerpoint/2010/main" val="81221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skeletspieren zijn voor de meeste mensen de ‘echte' spieren. Deze spieren kunnen worden samengetrokken om de verschillende delen van het lichaam te bewegen. De skeletspieren zijn bundels samentrekbare vezels die in een regelmatig patroon zijn gerangschikt. Onder de microscoop ziet dat eruit als strepen. Ze worden daarom ook wel ‘(dwars)gestreepte spieren' genoemd. De skeletspieren, die voor houding en beweging zorgen, zijn meestal aangehecht aan de botten en rondom de gewrichten, gerangschikt in elkaar tegenwerkende groepen. </a:t>
            </a:r>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30</a:t>
            </a:fld>
            <a:endParaRPr lang="nl-NL"/>
          </a:p>
        </p:txBody>
      </p:sp>
    </p:spTree>
    <p:extLst>
      <p:ext uri="{BB962C8B-B14F-4D97-AF65-F5344CB8AC3E}">
        <p14:creationId xmlns:p14="http://schemas.microsoft.com/office/powerpoint/2010/main" val="74137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gladde spieren controleren bepaalde lichaamsfuncties die niet direct zichtbaar zijn. Er liggen gladde spieren in de wand van slagaders en deze trekken samen om de stroming van het bloed te reguleren. Ze liggen in de wand van ingewanden, waar ze samentrekken om voedsel en ontlasting door het spijsverteringskanaal voort te stuwen. De gladde spieren worden ook door het zenuwstelsel gecontroleerd, maar niet bewust. De prikkels voor het samentrekken en ontspannen van de gladde spieren worden gegeven door de behoeften van het lichaam. Deze spieren werken onbewust. De gladde spieren worden daarom ook wel ‘onwillekeurige spieren' genoemd.</a:t>
            </a:r>
          </a:p>
          <a:p>
            <a:endParaRPr lang="nl-NL" sz="1200" b="0" i="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31</a:t>
            </a:fld>
            <a:endParaRPr lang="nl-NL"/>
          </a:p>
        </p:txBody>
      </p:sp>
    </p:spTree>
    <p:extLst>
      <p:ext uri="{BB962C8B-B14F-4D97-AF65-F5344CB8AC3E}">
        <p14:creationId xmlns:p14="http://schemas.microsoft.com/office/powerpoint/2010/main" val="325445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3F940-85B0-934C-B32E-9A15E79CA6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9E3558-3622-3849-905C-4C16FFA88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8B86EF-C9B2-CD43-A666-E3695DC3C4F0}"/>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5" name="Tijdelijke aanduiding voor voettekst 4">
            <a:extLst>
              <a:ext uri="{FF2B5EF4-FFF2-40B4-BE49-F238E27FC236}">
                <a16:creationId xmlns:a16="http://schemas.microsoft.com/office/drawing/2014/main" id="{76658F8D-6A48-5D44-8858-CD4FFD0C38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EB619F-D8A8-A94C-8A33-E0FC6E599E50}"/>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978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FFEFA-FD9C-9D49-ADED-A6BDA92D7C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435A1A-7092-2A4F-BCB8-876F437B17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8FE7FE-DA19-7140-8675-BCB345BD62A5}"/>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5" name="Tijdelijke aanduiding voor voettekst 4">
            <a:extLst>
              <a:ext uri="{FF2B5EF4-FFF2-40B4-BE49-F238E27FC236}">
                <a16:creationId xmlns:a16="http://schemas.microsoft.com/office/drawing/2014/main" id="{7B2CD626-F232-354B-9052-FC4672FB86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DD9E34-17C4-CC4A-A0BF-52FCE175C6C1}"/>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2511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2EBD2C-3F3E-1E49-8B3B-3C23921EB4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011D78-8299-7444-9C1E-F86EC2F0E2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3149B8-0901-8F42-8BA9-1A30089882E9}"/>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5" name="Tijdelijke aanduiding voor voettekst 4">
            <a:extLst>
              <a:ext uri="{FF2B5EF4-FFF2-40B4-BE49-F238E27FC236}">
                <a16:creationId xmlns:a16="http://schemas.microsoft.com/office/drawing/2014/main" id="{39C60461-EA53-2447-ADCA-027787C6C7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E30F5-FCF0-9749-9319-73D7CD6E3A96}"/>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13386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1F10-2AD8-1E47-9970-2645E329A3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A8E50D-F276-7D45-9024-44F776880A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D1805E-6614-D645-AEFD-536A81D86368}"/>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5" name="Tijdelijke aanduiding voor voettekst 4">
            <a:extLst>
              <a:ext uri="{FF2B5EF4-FFF2-40B4-BE49-F238E27FC236}">
                <a16:creationId xmlns:a16="http://schemas.microsoft.com/office/drawing/2014/main" id="{80B1D438-D881-2343-83C9-963A5DBA92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A82006-E77E-C048-8AF7-319031C841F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31386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0CDFA-DC28-1948-992B-ED4A93E2CB8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B3D245-C64A-BD4A-985F-8A75638D7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FBCF32-5817-A846-80A7-6B4ACC4CBE9F}"/>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5" name="Tijdelijke aanduiding voor voettekst 4">
            <a:extLst>
              <a:ext uri="{FF2B5EF4-FFF2-40B4-BE49-F238E27FC236}">
                <a16:creationId xmlns:a16="http://schemas.microsoft.com/office/drawing/2014/main" id="{F3DD06EB-9550-5C4B-9D8D-1B46B0720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D11909-AA0F-3F49-9A73-91D71F1A332A}"/>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51599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F4107-5B0D-0041-8AC8-4CA67340E7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6749CD-9FF0-B94C-A8F3-33C6DE8B79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D747AC-3281-5549-9783-8CC039C0370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77D69D-2149-3F48-BF34-A0F189DE7DBC}"/>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6" name="Tijdelijke aanduiding voor voettekst 5">
            <a:extLst>
              <a:ext uri="{FF2B5EF4-FFF2-40B4-BE49-F238E27FC236}">
                <a16:creationId xmlns:a16="http://schemas.microsoft.com/office/drawing/2014/main" id="{561E86C5-E74C-724C-AFDB-42BDD3DDFC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99B9D7-C5B4-0E4C-9E74-C004B63C3487}"/>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89125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BD62-4659-EB4F-A3F0-B6C355FC84D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243611-CEBD-0B4E-B68D-2BDFF583D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7EBADF-F3AB-9E4B-9CDF-630B997C61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87BFDAE-60F7-2B4A-B400-FF9B5FAAD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17CE84-8FE6-7D46-BC9C-7807C6F588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FF6A3D-F0FE-F447-85AD-5C58110B7822}"/>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8" name="Tijdelijke aanduiding voor voettekst 7">
            <a:extLst>
              <a:ext uri="{FF2B5EF4-FFF2-40B4-BE49-F238E27FC236}">
                <a16:creationId xmlns:a16="http://schemas.microsoft.com/office/drawing/2014/main" id="{401DA47E-ADA2-4946-9823-E0C3BA95083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11AB0F-622E-7643-9F76-64CDFB25A608}"/>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43905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EDEC-7DD3-9C48-98B0-264C56DDCBC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1D21B7-EA86-7147-A0F1-C2F3F1E921ED}"/>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4" name="Tijdelijke aanduiding voor voettekst 3">
            <a:extLst>
              <a:ext uri="{FF2B5EF4-FFF2-40B4-BE49-F238E27FC236}">
                <a16:creationId xmlns:a16="http://schemas.microsoft.com/office/drawing/2014/main" id="{3936E058-8822-474B-BFB8-206291201D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6296A5-C07B-5648-BCED-F90BE7AC84AB}"/>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84885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CC75DF-15BA-1A4D-9887-A60A8DB14128}"/>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3" name="Tijdelijke aanduiding voor voettekst 2">
            <a:extLst>
              <a:ext uri="{FF2B5EF4-FFF2-40B4-BE49-F238E27FC236}">
                <a16:creationId xmlns:a16="http://schemas.microsoft.com/office/drawing/2014/main" id="{905F8659-F6E0-E74A-950B-D7AEC2D29E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140401-803C-E742-AF16-898CE8F2B402}"/>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63417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CD048-0D9C-2145-8919-4292780F927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C65E54-48D3-C849-8ABC-3F5AE1D02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9C75E9-113A-8B40-B795-EC40F2DC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B24D3-51EB-2E49-801E-0E529164D88C}"/>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6" name="Tijdelijke aanduiding voor voettekst 5">
            <a:extLst>
              <a:ext uri="{FF2B5EF4-FFF2-40B4-BE49-F238E27FC236}">
                <a16:creationId xmlns:a16="http://schemas.microsoft.com/office/drawing/2014/main" id="{53D16481-0385-BC47-A14B-2C822C6F8A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858BE-CA72-1D49-A09E-C092A5D7B414}"/>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11119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42C7-2D01-EB46-A986-A5AB980763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6DEB522-F851-F147-9260-F8804912D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D3AD29-F8CB-5047-A33B-139CCF0B1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56654D-7F77-124F-9501-381A7F217C73}"/>
              </a:ext>
            </a:extLst>
          </p:cNvPr>
          <p:cNvSpPr>
            <a:spLocks noGrp="1"/>
          </p:cNvSpPr>
          <p:nvPr>
            <p:ph type="dt" sz="half" idx="10"/>
          </p:nvPr>
        </p:nvSpPr>
        <p:spPr/>
        <p:txBody>
          <a:bodyPr/>
          <a:lstStyle/>
          <a:p>
            <a:fld id="{266FE35F-3807-E54F-8A5F-ED37456FC307}" type="datetimeFigureOut">
              <a:rPr lang="nl-NL" smtClean="0"/>
              <a:t>02-03-2023</a:t>
            </a:fld>
            <a:endParaRPr lang="nl-NL"/>
          </a:p>
        </p:txBody>
      </p:sp>
      <p:sp>
        <p:nvSpPr>
          <p:cNvPr id="6" name="Tijdelijke aanduiding voor voettekst 5">
            <a:extLst>
              <a:ext uri="{FF2B5EF4-FFF2-40B4-BE49-F238E27FC236}">
                <a16:creationId xmlns:a16="http://schemas.microsoft.com/office/drawing/2014/main" id="{20DC0A90-297D-0846-8870-B093F733BA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2A2715-62E0-7F4F-9A5B-F88FF81E105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22597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7FBF86-DD07-3C49-9752-02C5D79C1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A8950E-439D-DA46-8795-97979670D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43F49B-BDA5-3548-BA48-0F12AA9C0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E35F-3807-E54F-8A5F-ED37456FC307}" type="datetimeFigureOut">
              <a:rPr lang="nl-NL" smtClean="0"/>
              <a:t>02-03-2023</a:t>
            </a:fld>
            <a:endParaRPr lang="nl-NL"/>
          </a:p>
        </p:txBody>
      </p:sp>
      <p:sp>
        <p:nvSpPr>
          <p:cNvPr id="5" name="Tijdelijke aanduiding voor voettekst 4">
            <a:extLst>
              <a:ext uri="{FF2B5EF4-FFF2-40B4-BE49-F238E27FC236}">
                <a16:creationId xmlns:a16="http://schemas.microsoft.com/office/drawing/2014/main" id="{AF9A3E32-3260-2F4A-8D84-74B0D94F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2C97867-C96D-A64E-9F3B-9FE59D437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4011E-FAA4-8647-BE26-06A6739C95FA}" type="slidenum">
              <a:rPr lang="nl-NL" smtClean="0"/>
              <a:t>‹nr.›</a:t>
            </a:fld>
            <a:endParaRPr lang="nl-NL"/>
          </a:p>
        </p:txBody>
      </p:sp>
    </p:spTree>
    <p:extLst>
      <p:ext uri="{BB962C8B-B14F-4D97-AF65-F5344CB8AC3E}">
        <p14:creationId xmlns:p14="http://schemas.microsoft.com/office/powerpoint/2010/main" val="280645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fXQTeS8f9wY"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atomie-online.nl/" TargetMode="External"/><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hyperlink" Target="https://youtu.be/ZD_x2g0SE5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oplek.org/inhoudbovenbouw.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wBdhlM5W-y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mcVnfY-fPT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youtu.be/OFh7UKALar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anatomie-online.n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pULytfpp5D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lauw, man, staand, water&#10;&#10;Automatisch gegenereerde beschrijving">
            <a:extLst>
              <a:ext uri="{FF2B5EF4-FFF2-40B4-BE49-F238E27FC236}">
                <a16:creationId xmlns:a16="http://schemas.microsoft.com/office/drawing/2014/main" id="{A6338015-83E9-E145-9001-F8C65C61C0F8}"/>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0A29019-E746-5440-A415-B766B53D9833}"/>
              </a:ext>
            </a:extLst>
          </p:cNvPr>
          <p:cNvSpPr>
            <a:spLocks noGrp="1"/>
          </p:cNvSpPr>
          <p:nvPr>
            <p:ph type="ctrTitle"/>
          </p:nvPr>
        </p:nvSpPr>
        <p:spPr>
          <a:xfrm>
            <a:off x="4387349" y="1200152"/>
            <a:ext cx="6897171" cy="4457696"/>
          </a:xfrm>
        </p:spPr>
        <p:txBody>
          <a:bodyPr anchor="ctr">
            <a:normAutofit/>
          </a:bodyPr>
          <a:lstStyle/>
          <a:p>
            <a:pPr algn="l"/>
            <a:r>
              <a:rPr lang="nl-NL" sz="8000">
                <a:solidFill>
                  <a:srgbClr val="FFFFFF"/>
                </a:solidFill>
              </a:rPr>
              <a:t>Anatomie</a:t>
            </a:r>
          </a:p>
        </p:txBody>
      </p:sp>
      <p:sp>
        <p:nvSpPr>
          <p:cNvPr id="3" name="Ondertitel 2">
            <a:extLst>
              <a:ext uri="{FF2B5EF4-FFF2-40B4-BE49-F238E27FC236}">
                <a16:creationId xmlns:a16="http://schemas.microsoft.com/office/drawing/2014/main" id="{DA890229-AA4C-4040-BC07-A90D3DD6B288}"/>
              </a:ext>
            </a:extLst>
          </p:cNvPr>
          <p:cNvSpPr>
            <a:spLocks noGrp="1"/>
          </p:cNvSpPr>
          <p:nvPr>
            <p:ph type="subTitle" idx="1"/>
          </p:nvPr>
        </p:nvSpPr>
        <p:spPr>
          <a:xfrm>
            <a:off x="849963" y="1200152"/>
            <a:ext cx="2816535" cy="4457696"/>
          </a:xfrm>
        </p:spPr>
        <p:txBody>
          <a:bodyPr anchor="ctr">
            <a:normAutofit/>
          </a:bodyPr>
          <a:lstStyle/>
          <a:p>
            <a:pPr algn="r"/>
            <a:r>
              <a:rPr lang="nl-NL" sz="2800" dirty="0">
                <a:solidFill>
                  <a:srgbClr val="FFFFFF"/>
                </a:solidFill>
              </a:rPr>
              <a:t>Leerjaar 2, periode 3, week 1</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2006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34276" y="4892358"/>
            <a:ext cx="3766272" cy="1325563"/>
          </a:xfrm>
        </p:spPr>
        <p:txBody>
          <a:bodyPr>
            <a:normAutofit/>
          </a:bodyPr>
          <a:lstStyle/>
          <a:p>
            <a:pPr algn="r"/>
            <a:r>
              <a:rPr lang="nl-NL" sz="2400">
                <a:solidFill>
                  <a:schemeClr val="bg1"/>
                </a:solidFill>
              </a:rPr>
              <a:t>Soorten bloedvaten</a:t>
            </a:r>
          </a:p>
        </p:txBody>
      </p:sp>
      <p:pic>
        <p:nvPicPr>
          <p:cNvPr id="4" name="Afbeelding 3"/>
          <p:cNvPicPr>
            <a:picLocks noChangeAspect="1"/>
          </p:cNvPicPr>
          <p:nvPr/>
        </p:nvPicPr>
        <p:blipFill>
          <a:blip r:embed="rId2"/>
          <a:stretch>
            <a:fillRect/>
          </a:stretch>
        </p:blipFill>
        <p:spPr>
          <a:xfrm>
            <a:off x="795142" y="774673"/>
            <a:ext cx="10595911" cy="3019834"/>
          </a:xfrm>
          <a:prstGeom prst="rect">
            <a:avLst/>
          </a:prstGeom>
        </p:spPr>
      </p:pic>
      <p:cxnSp>
        <p:nvCxnSpPr>
          <p:cNvPr id="11" name="Straight Connector 1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878784" y="4824249"/>
            <a:ext cx="6673136" cy="1461780"/>
          </a:xfrm>
        </p:spPr>
        <p:txBody>
          <a:bodyPr anchor="ctr">
            <a:normAutofit/>
          </a:bodyPr>
          <a:lstStyle/>
          <a:p>
            <a:r>
              <a:rPr lang="nl-NL" sz="1800">
                <a:solidFill>
                  <a:schemeClr val="bg1"/>
                </a:solidFill>
              </a:rPr>
              <a:t>Ader, slagader of haarvat?</a:t>
            </a:r>
          </a:p>
          <a:p>
            <a:r>
              <a:rPr lang="nl-NL" sz="1800">
                <a:solidFill>
                  <a:schemeClr val="bg1"/>
                </a:solidFill>
              </a:rPr>
              <a:t>Waarom? </a:t>
            </a:r>
          </a:p>
        </p:txBody>
      </p:sp>
    </p:spTree>
    <p:extLst>
      <p:ext uri="{BB962C8B-B14F-4D97-AF65-F5344CB8AC3E}">
        <p14:creationId xmlns:p14="http://schemas.microsoft.com/office/powerpoint/2010/main" val="336666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5996"/>
          </a:xfrm>
        </p:spPr>
        <p:txBody>
          <a:bodyPr>
            <a:normAutofit/>
          </a:bodyPr>
          <a:lstStyle/>
          <a:p>
            <a:r>
              <a:rPr lang="nl-NL" sz="4000">
                <a:solidFill>
                  <a:srgbClr val="000000"/>
                </a:solidFill>
              </a:rPr>
              <a:t>Bloed</a:t>
            </a:r>
          </a:p>
        </p:txBody>
      </p:sp>
      <p:sp>
        <p:nvSpPr>
          <p:cNvPr id="1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2441496" y="278294"/>
            <a:ext cx="2532690" cy="1230922"/>
          </a:xfrm>
          <a:prstGeom prst="rect">
            <a:avLst/>
          </a:prstGeom>
        </p:spPr>
      </p:pic>
      <p:sp>
        <p:nvSpPr>
          <p:cNvPr id="1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p:cNvPicPr>
            <a:picLocks noChangeAspect="1"/>
          </p:cNvPicPr>
          <p:nvPr/>
        </p:nvPicPr>
        <p:blipFill rotWithShape="1">
          <a:blip r:embed="rId4"/>
          <a:srcRect t="11918" b="7381"/>
          <a:stretch/>
        </p:blipFill>
        <p:spPr>
          <a:xfrm>
            <a:off x="321732" y="4065382"/>
            <a:ext cx="3759105" cy="2290293"/>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lnSpcReduction="10000"/>
          </a:bodyPr>
          <a:lstStyle/>
          <a:p>
            <a:r>
              <a:rPr lang="nl-NL" sz="2000" dirty="0">
                <a:solidFill>
                  <a:srgbClr val="000000"/>
                </a:solidFill>
              </a:rPr>
              <a:t>Gemiddeld heeft een volwassen vrouw 4,5 liter bloed en een volwassen man 5,6 liter bloed in het lichaam</a:t>
            </a:r>
          </a:p>
          <a:p>
            <a:r>
              <a:rPr lang="nl-NL" sz="2000" dirty="0">
                <a:solidFill>
                  <a:srgbClr val="000000"/>
                </a:solidFill>
              </a:rPr>
              <a:t>In het bloed zitten bloedcellen:</a:t>
            </a:r>
          </a:p>
          <a:p>
            <a:pPr lvl="1"/>
            <a:r>
              <a:rPr lang="nl-NL" sz="2000" dirty="0">
                <a:solidFill>
                  <a:srgbClr val="000000"/>
                </a:solidFill>
              </a:rPr>
              <a:t>Rode bloedcellen </a:t>
            </a:r>
          </a:p>
          <a:p>
            <a:pPr lvl="2"/>
            <a:r>
              <a:rPr lang="nl-NL" dirty="0">
                <a:solidFill>
                  <a:srgbClr val="000000"/>
                </a:solidFill>
              </a:rPr>
              <a:t>Rond met een ‘deukje’ in het midden</a:t>
            </a:r>
          </a:p>
          <a:p>
            <a:pPr lvl="2"/>
            <a:r>
              <a:rPr lang="nl-NL" dirty="0">
                <a:solidFill>
                  <a:srgbClr val="000000"/>
                </a:solidFill>
              </a:rPr>
              <a:t>Vervoeren zuurstof </a:t>
            </a:r>
          </a:p>
          <a:p>
            <a:pPr lvl="1"/>
            <a:r>
              <a:rPr lang="nl-NL" sz="2000" dirty="0">
                <a:solidFill>
                  <a:srgbClr val="000000"/>
                </a:solidFill>
              </a:rPr>
              <a:t>Witte bloedcellen </a:t>
            </a:r>
          </a:p>
          <a:p>
            <a:pPr lvl="2"/>
            <a:r>
              <a:rPr lang="nl-NL" dirty="0">
                <a:solidFill>
                  <a:srgbClr val="000000"/>
                </a:solidFill>
              </a:rPr>
              <a:t>Hebben geen vaste vorm</a:t>
            </a:r>
          </a:p>
          <a:p>
            <a:pPr lvl="2"/>
            <a:r>
              <a:rPr lang="nl-NL" dirty="0">
                <a:solidFill>
                  <a:srgbClr val="000000"/>
                </a:solidFill>
              </a:rPr>
              <a:t>Maken o.a. ziekteverwekkers onschadelijk </a:t>
            </a:r>
          </a:p>
        </p:txBody>
      </p:sp>
    </p:spTree>
    <p:extLst>
      <p:ext uri="{BB962C8B-B14F-4D97-AF65-F5344CB8AC3E}">
        <p14:creationId xmlns:p14="http://schemas.microsoft.com/office/powerpoint/2010/main" val="293338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t="243" b="600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Bloedsomloop</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Werking hart</a:t>
            </a:r>
          </a:p>
        </p:txBody>
      </p:sp>
      <p:pic>
        <p:nvPicPr>
          <p:cNvPr id="4" name="fXQTeS8f9wY"/>
          <p:cNvPicPr>
            <a:picLocks noGrp="1" noRot="1" noChangeAspect="1"/>
          </p:cNvPicPr>
          <p:nvPr>
            <p:ph idx="1"/>
            <a:videoFile r:link="rId1"/>
          </p:nvPr>
        </p:nvPicPr>
        <p:blipFill>
          <a:blip r:embed="rId4"/>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1121743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585882" y="4267832"/>
            <a:ext cx="4805996" cy="1401448"/>
          </a:xfrm>
        </p:spPr>
        <p:txBody>
          <a:bodyPr vert="horz" lIns="91440" tIns="45720" rIns="91440" bIns="45720" rtlCol="0" anchor="t">
            <a:normAutofit/>
          </a:bodyPr>
          <a:lstStyle/>
          <a:p>
            <a:r>
              <a:rPr lang="en-US">
                <a:solidFill>
                  <a:srgbClr val="000000"/>
                </a:solidFill>
              </a:rPr>
              <a:t>Het hart</a:t>
            </a: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p:cNvPicPr>
            <a:picLocks noChangeAspect="1"/>
          </p:cNvPicPr>
          <p:nvPr/>
        </p:nvPicPr>
        <p:blipFill rotWithShape="1">
          <a:blip r:embed="rId3">
            <a:alphaModFix/>
            <a:extLst>
              <a:ext uri="{28A0092B-C50C-407E-A947-70E740481C1C}">
                <a14:useLocalDpi xmlns:a14="http://schemas.microsoft.com/office/drawing/2010/main" val="0"/>
              </a:ext>
            </a:extLst>
          </a:blip>
          <a:srcRect l="13812" r="9688"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6928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B37E2-DB65-714A-977D-29F18C4A5B4E}"/>
              </a:ext>
            </a:extLst>
          </p:cNvPr>
          <p:cNvSpPr>
            <a:spLocks noGrp="1"/>
          </p:cNvSpPr>
          <p:nvPr>
            <p:ph type="title"/>
          </p:nvPr>
        </p:nvSpPr>
        <p:spPr/>
        <p:txBody>
          <a:bodyPr/>
          <a:lstStyle/>
          <a:p>
            <a:r>
              <a:rPr lang="nl-NL" dirty="0"/>
              <a:t>Hartslag</a:t>
            </a:r>
          </a:p>
        </p:txBody>
      </p:sp>
      <p:pic>
        <p:nvPicPr>
          <p:cNvPr id="5" name="Tijdelijke aanduiding voor inhoud 4" descr="Afbeelding met pijl&#10;&#10;Automatisch gegenereerde beschrijving">
            <a:extLst>
              <a:ext uri="{FF2B5EF4-FFF2-40B4-BE49-F238E27FC236}">
                <a16:creationId xmlns:a16="http://schemas.microsoft.com/office/drawing/2014/main" id="{492B964F-91A4-2943-8C34-9ADC83B81765}"/>
              </a:ext>
            </a:extLst>
          </p:cNvPr>
          <p:cNvPicPr>
            <a:picLocks noGrp="1" noChangeAspect="1"/>
          </p:cNvPicPr>
          <p:nvPr>
            <p:ph idx="1"/>
          </p:nvPr>
        </p:nvPicPr>
        <p:blipFill>
          <a:blip r:embed="rId2"/>
          <a:stretch>
            <a:fillRect/>
          </a:stretch>
        </p:blipFill>
        <p:spPr>
          <a:xfrm>
            <a:off x="1976390" y="1825625"/>
            <a:ext cx="8239219" cy="4351338"/>
          </a:xfrm>
        </p:spPr>
      </p:pic>
      <p:sp>
        <p:nvSpPr>
          <p:cNvPr id="6" name="Tekstvak 5">
            <a:extLst>
              <a:ext uri="{FF2B5EF4-FFF2-40B4-BE49-F238E27FC236}">
                <a16:creationId xmlns:a16="http://schemas.microsoft.com/office/drawing/2014/main" id="{1BC5F98B-1652-AF4F-B8DB-77FCE0846ABA}"/>
              </a:ext>
            </a:extLst>
          </p:cNvPr>
          <p:cNvSpPr txBox="1"/>
          <p:nvPr/>
        </p:nvSpPr>
        <p:spPr>
          <a:xfrm>
            <a:off x="255671" y="5241031"/>
            <a:ext cx="6093994" cy="1477328"/>
          </a:xfrm>
          <a:prstGeom prst="rect">
            <a:avLst/>
          </a:prstGeom>
          <a:noFill/>
        </p:spPr>
        <p:txBody>
          <a:bodyPr wrap="square">
            <a:spAutoFit/>
          </a:bodyPr>
          <a:lstStyle/>
          <a:p>
            <a:pPr algn="l"/>
            <a:r>
              <a:rPr lang="nl-NL" b="1" i="0" u="none" strike="noStrike" dirty="0">
                <a:solidFill>
                  <a:srgbClr val="202124"/>
                </a:solidFill>
                <a:effectLst/>
                <a:latin typeface="Google Sans"/>
              </a:rPr>
              <a:t>Hartslag meten aan de pols</a:t>
            </a:r>
            <a:endParaRPr lang="nl-NL" b="0" i="0" u="none" strike="noStrike" dirty="0">
              <a:solidFill>
                <a:srgbClr val="202124"/>
              </a:solidFill>
              <a:effectLst/>
              <a:latin typeface="Google Sans"/>
            </a:endParaRPr>
          </a:p>
          <a:p>
            <a:pPr algn="l">
              <a:buFont typeface="+mj-lt"/>
              <a:buAutoNum type="arabicPeriod"/>
            </a:pPr>
            <a:r>
              <a:rPr lang="nl-NL" b="0" i="0" u="none" strike="noStrike" dirty="0">
                <a:solidFill>
                  <a:srgbClr val="202124"/>
                </a:solidFill>
                <a:effectLst/>
                <a:latin typeface="arial" panose="020B0604020202020204" pitchFamily="34" charset="0"/>
              </a:rPr>
              <a:t>ga ongeveer 10 minuten rustig zitten.</a:t>
            </a:r>
          </a:p>
          <a:p>
            <a:pPr algn="l">
              <a:buFont typeface="+mj-lt"/>
              <a:buAutoNum type="arabicPeriod"/>
            </a:pPr>
            <a:r>
              <a:rPr lang="nl-NL" b="0" i="0" u="none" strike="noStrike" dirty="0">
                <a:solidFill>
                  <a:srgbClr val="202124"/>
                </a:solidFill>
                <a:effectLst/>
                <a:latin typeface="arial" panose="020B0604020202020204" pitchFamily="34" charset="0"/>
              </a:rPr>
              <a:t>leg 2 vingers op de binnenkant van je </a:t>
            </a:r>
            <a:r>
              <a:rPr lang="nl-NL" b="1" i="0" u="none" strike="noStrike" dirty="0">
                <a:solidFill>
                  <a:srgbClr val="202124"/>
                </a:solidFill>
                <a:effectLst/>
                <a:latin typeface="arial" panose="020B0604020202020204" pitchFamily="34" charset="0"/>
              </a:rPr>
              <a:t>pols</a:t>
            </a:r>
            <a:r>
              <a:rPr lang="nl-NL" b="0" i="0" u="none" strike="noStrike" dirty="0">
                <a:solidFill>
                  <a:srgbClr val="202124"/>
                </a:solidFill>
                <a:effectLst/>
                <a:latin typeface="arial" panose="020B0604020202020204" pitchFamily="34" charset="0"/>
              </a:rPr>
              <a:t>.</a:t>
            </a:r>
          </a:p>
          <a:p>
            <a:pPr algn="l">
              <a:buFont typeface="+mj-lt"/>
              <a:buAutoNum type="arabicPeriod"/>
            </a:pPr>
            <a:r>
              <a:rPr lang="nl-NL" b="0" i="0" u="none" strike="noStrike" dirty="0">
                <a:solidFill>
                  <a:srgbClr val="202124"/>
                </a:solidFill>
                <a:effectLst/>
                <a:latin typeface="arial" panose="020B0604020202020204" pitchFamily="34" charset="0"/>
              </a:rPr>
              <a:t>tel 30 seconden je </a:t>
            </a:r>
            <a:r>
              <a:rPr lang="nl-NL" b="1" i="0" u="none" strike="noStrike" dirty="0">
                <a:solidFill>
                  <a:srgbClr val="202124"/>
                </a:solidFill>
                <a:effectLst/>
                <a:latin typeface="arial" panose="020B0604020202020204" pitchFamily="34" charset="0"/>
              </a:rPr>
              <a:t>hartslag</a:t>
            </a:r>
            <a:r>
              <a:rPr lang="nl-NL" b="0" i="0" u="none" strike="noStrike" dirty="0">
                <a:solidFill>
                  <a:srgbClr val="202124"/>
                </a:solidFill>
                <a:effectLst/>
                <a:latin typeface="arial" panose="020B0604020202020204" pitchFamily="34" charset="0"/>
              </a:rPr>
              <a:t>.</a:t>
            </a:r>
          </a:p>
          <a:p>
            <a:pPr algn="l">
              <a:buFont typeface="+mj-lt"/>
              <a:buAutoNum type="arabicPeriod"/>
            </a:pPr>
            <a:r>
              <a:rPr lang="nl-NL" b="0" i="0" u="none" strike="noStrike" dirty="0">
                <a:solidFill>
                  <a:srgbClr val="202124"/>
                </a:solidFill>
                <a:effectLst/>
                <a:latin typeface="arial" panose="020B0604020202020204" pitchFamily="34" charset="0"/>
              </a:rPr>
              <a:t>verdubbel dit getal om je </a:t>
            </a:r>
            <a:r>
              <a:rPr lang="nl-NL" b="1" i="0" u="none" strike="noStrike" dirty="0">
                <a:solidFill>
                  <a:srgbClr val="202124"/>
                </a:solidFill>
                <a:effectLst/>
                <a:latin typeface="arial" panose="020B0604020202020204" pitchFamily="34" charset="0"/>
              </a:rPr>
              <a:t>hartslag</a:t>
            </a:r>
            <a:r>
              <a:rPr lang="nl-NL" b="0" i="0" u="none" strike="noStrike" dirty="0">
                <a:solidFill>
                  <a:srgbClr val="202124"/>
                </a:solidFill>
                <a:effectLst/>
                <a:latin typeface="arial" panose="020B0604020202020204" pitchFamily="34" charset="0"/>
              </a:rPr>
              <a:t> per minuut te weten.</a:t>
            </a:r>
          </a:p>
        </p:txBody>
      </p:sp>
    </p:spTree>
    <p:extLst>
      <p:ext uri="{BB962C8B-B14F-4D97-AF65-F5344CB8AC3E}">
        <p14:creationId xmlns:p14="http://schemas.microsoft.com/office/powerpoint/2010/main" val="310218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4453-EB1F-664E-81A2-FD5C982C2060}"/>
              </a:ext>
            </a:extLst>
          </p:cNvPr>
          <p:cNvSpPr>
            <a:spLocks noGrp="1"/>
          </p:cNvSpPr>
          <p:nvPr>
            <p:ph type="title"/>
          </p:nvPr>
        </p:nvSpPr>
        <p:spPr>
          <a:xfrm>
            <a:off x="6094105" y="802955"/>
            <a:ext cx="4977976" cy="1454051"/>
          </a:xfrm>
        </p:spPr>
        <p:txBody>
          <a:bodyPr>
            <a:normAutofit/>
          </a:bodyPr>
          <a:lstStyle/>
          <a:p>
            <a:r>
              <a:rPr lang="nl-NL" sz="3700" dirty="0">
                <a:solidFill>
                  <a:srgbClr val="000000"/>
                </a:solidFill>
              </a:rPr>
              <a:t>Ademhaling</a:t>
            </a:r>
          </a:p>
        </p:txBody>
      </p:sp>
      <p:pic>
        <p:nvPicPr>
          <p:cNvPr id="4" name="Afbeelding 3">
            <a:extLst>
              <a:ext uri="{FF2B5EF4-FFF2-40B4-BE49-F238E27FC236}">
                <a16:creationId xmlns:a16="http://schemas.microsoft.com/office/drawing/2014/main" id="{6EDF6C69-ADCC-9344-8FC9-FD5E923AC0F3}"/>
              </a:ext>
            </a:extLst>
          </p:cNvPr>
          <p:cNvPicPr>
            <a:picLocks noChangeAspect="1"/>
          </p:cNvPicPr>
          <p:nvPr/>
        </p:nvPicPr>
        <p:blipFill rotWithShape="1">
          <a:blip r:embed="rId2">
            <a:alphaModFix/>
          </a:blip>
          <a:srcRect l="24341" r="1403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50BD5C9-6167-DB43-B81E-293129A2EDB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hlinkClick r:id="rId3"/>
              </a:rPr>
              <a:t>https://www.anatomie-online.nl</a:t>
            </a:r>
            <a:endParaRPr lang="nl-NL" sz="2000" dirty="0">
              <a:solidFill>
                <a:srgbClr val="000000"/>
              </a:solidFill>
            </a:endParaRPr>
          </a:p>
          <a:p>
            <a:r>
              <a:rPr lang="nl-NL" sz="2000" dirty="0">
                <a:solidFill>
                  <a:srgbClr val="000000"/>
                </a:solidFill>
              </a:rPr>
              <a:t>Bijzondere oefening: </a:t>
            </a:r>
            <a:r>
              <a:rPr lang="nl-NL" sz="2000" dirty="0">
                <a:solidFill>
                  <a:srgbClr val="000000"/>
                </a:solidFill>
                <a:hlinkClick r:id="rId4"/>
              </a:rPr>
              <a:t>https://youtu.be/ZD_x2g0SE5Y</a:t>
            </a:r>
            <a:endParaRPr lang="nl-NL" sz="2000" dirty="0">
              <a:solidFill>
                <a:srgbClr val="000000"/>
              </a:solidFill>
            </a:endParaRPr>
          </a:p>
          <a:p>
            <a:endParaRPr lang="nl-NL" sz="2000" dirty="0">
              <a:solidFill>
                <a:srgbClr val="000000"/>
              </a:solidFill>
            </a:endParaRPr>
          </a:p>
          <a:p>
            <a:pPr marL="0" indent="0">
              <a:buNone/>
            </a:pPr>
            <a:endParaRPr lang="nl-NL" sz="2000" dirty="0">
              <a:solidFill>
                <a:srgbClr val="000000"/>
              </a:solidFill>
            </a:endParaRPr>
          </a:p>
        </p:txBody>
      </p:sp>
    </p:spTree>
    <p:extLst>
      <p:ext uri="{BB962C8B-B14F-4D97-AF65-F5344CB8AC3E}">
        <p14:creationId xmlns:p14="http://schemas.microsoft.com/office/powerpoint/2010/main" val="340828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Ademhaling</a:t>
            </a:r>
            <a:br>
              <a:rPr lang="en-US" b="1">
                <a:solidFill>
                  <a:srgbClr val="000000"/>
                </a:solidFill>
              </a:rPr>
            </a:br>
            <a:endParaRPr lang="en-US">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descr="https://maken.wikiwijs.nl/userfiles/f3388fa7c448a534428ce4d12853fca08d4a884f.png"/>
          <p:cNvPicPr>
            <a:picLocks noGrp="1"/>
          </p:cNvPicPr>
          <p:nvPr>
            <p:ph idx="1"/>
          </p:nvPr>
        </p:nvPicPr>
        <p:blipFill rotWithShape="1">
          <a:blip r:embed="rId4">
            <a:alphaModFix/>
            <a:extLst>
              <a:ext uri="{28A0092B-C50C-407E-A947-70E740481C1C}">
                <a14:useLocalDpi xmlns:a14="http://schemas.microsoft.com/office/drawing/2010/main" val="0"/>
              </a:ext>
            </a:extLst>
          </a:blip>
          <a:srcRect r="1" b="4494"/>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5" name="Rechthoek 4"/>
          <p:cNvSpPr/>
          <p:nvPr/>
        </p:nvSpPr>
        <p:spPr>
          <a:xfrm>
            <a:off x="6090574"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solidFill>
                  <a:srgbClr val="000000"/>
                </a:solidFill>
              </a:rPr>
              <a:t>De cellen in je lichaam hebben voor de verbranding van voedingsstoffen </a:t>
            </a:r>
            <a:r>
              <a:rPr lang="en-US" sz="2000" b="1">
                <a:solidFill>
                  <a:srgbClr val="000000"/>
                </a:solidFill>
              </a:rPr>
              <a:t>zuurstof</a:t>
            </a:r>
            <a:r>
              <a:rPr lang="en-US" sz="2000">
                <a:solidFill>
                  <a:srgbClr val="000000"/>
                </a:solidFill>
              </a:rPr>
              <a:t> nodig.</a:t>
            </a:r>
          </a:p>
          <a:p>
            <a:pPr indent="-228600">
              <a:lnSpc>
                <a:spcPct val="90000"/>
              </a:lnSpc>
              <a:spcAft>
                <a:spcPts val="600"/>
              </a:spcAft>
              <a:buFont typeface="Arial" panose="020B0604020202020204" pitchFamily="34" charset="0"/>
              <a:buChar char="•"/>
            </a:pPr>
            <a:br>
              <a:rPr lang="en-US" sz="2000">
                <a:solidFill>
                  <a:srgbClr val="000000"/>
                </a:solidFill>
              </a:rPr>
            </a:br>
            <a:r>
              <a:rPr lang="en-US" sz="2000">
                <a:solidFill>
                  <a:srgbClr val="000000"/>
                </a:solidFill>
              </a:rPr>
              <a:t>De zuurstof krijg je binnen door in te </a:t>
            </a:r>
            <a:r>
              <a:rPr lang="en-US" sz="2000" b="1">
                <a:solidFill>
                  <a:srgbClr val="000000"/>
                </a:solidFill>
              </a:rPr>
              <a:t>ademen</a:t>
            </a:r>
            <a:r>
              <a:rPr lang="en-US" sz="2000">
                <a:solidFill>
                  <a:srgbClr val="000000"/>
                </a:solidFill>
              </a:rPr>
              <a:t>. De lucht die je inademt gaat via de neusholte, keelholte en </a:t>
            </a:r>
            <a:r>
              <a:rPr lang="en-US" sz="2000" b="1">
                <a:solidFill>
                  <a:srgbClr val="000000"/>
                </a:solidFill>
              </a:rPr>
              <a:t>luchtpijp</a:t>
            </a:r>
            <a:r>
              <a:rPr lang="en-US" sz="2000">
                <a:solidFill>
                  <a:srgbClr val="000000"/>
                </a:solidFill>
              </a:rPr>
              <a:t> naar je longen. </a:t>
            </a:r>
          </a:p>
          <a:p>
            <a:pPr indent="-228600">
              <a:lnSpc>
                <a:spcPct val="90000"/>
              </a:lnSpc>
              <a:spcAft>
                <a:spcPts val="600"/>
              </a:spcAft>
              <a:buFont typeface="Arial" panose="020B0604020202020204" pitchFamily="34" charset="0"/>
              <a:buChar char="•"/>
            </a:pPr>
            <a:endParaRPr lang="en-US" sz="2000">
              <a:solidFill>
                <a:srgbClr val="000000"/>
              </a:solidFill>
            </a:endParaRPr>
          </a:p>
          <a:p>
            <a:pPr indent="-228600">
              <a:lnSpc>
                <a:spcPct val="90000"/>
              </a:lnSpc>
              <a:spcAft>
                <a:spcPts val="600"/>
              </a:spcAft>
              <a:buFont typeface="Arial" panose="020B0604020202020204" pitchFamily="34" charset="0"/>
              <a:buChar char="•"/>
            </a:pPr>
            <a:r>
              <a:rPr lang="en-US" sz="2000">
                <a:solidFill>
                  <a:srgbClr val="000000"/>
                </a:solidFill>
              </a:rPr>
              <a:t>De </a:t>
            </a:r>
            <a:r>
              <a:rPr lang="en-US" sz="2000" b="1">
                <a:solidFill>
                  <a:srgbClr val="000000"/>
                </a:solidFill>
              </a:rPr>
              <a:t>afvalstof</a:t>
            </a:r>
            <a:r>
              <a:rPr lang="en-US" sz="2000">
                <a:solidFill>
                  <a:srgbClr val="000000"/>
                </a:solidFill>
              </a:rPr>
              <a:t> koolstofdioxide die bij de verbranding ontstaat, adem je uit.</a:t>
            </a:r>
            <a:br>
              <a:rPr lang="en-US" sz="2000">
                <a:solidFill>
                  <a:srgbClr val="000000"/>
                </a:solidFill>
              </a:rPr>
            </a:br>
            <a:endParaRPr lang="en-US" sz="2000">
              <a:solidFill>
                <a:srgbClr val="000000"/>
              </a:solidFill>
            </a:endParaRPr>
          </a:p>
        </p:txBody>
      </p:sp>
    </p:spTree>
    <p:extLst>
      <p:ext uri="{BB962C8B-B14F-4D97-AF65-F5344CB8AC3E}">
        <p14:creationId xmlns:p14="http://schemas.microsoft.com/office/powerpoint/2010/main" val="102688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Intro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1900"/>
              <a:t>Een baby die ter wereld komt, gaat vrijwel direct huilen. Hierdoor ontvouwen de longen zich en komt de ademhaling op gang. Natuurlijk heeft de baby ook voor de geboorte ‘geademd', maar tot dit moment kwam de zuurstof met het bloed via de navelstreng in het lichaam binnen en hoefde hij er zelf niets voor te doen. De foetus oefent wel met de ademhalingsspieren, waarschijnlijk is hikken een vorm van spieroefening van het middenrif. Ongeboren kinderen hebben vaak de hik, baby's ook nog geregeld, en ze hebben er geen last van; op latere leeftijd ervaar je de hik als een hinderlijk verschijnsel. Net als hikken, hoesten en niezen gebeuren de gewone ademhalingsbewegingen automatisch, ook al kun je er wel invloed op uitoefenen. Je kunt je adem inhouden, of een kriebelhoest onderdrukken, tot een bepaald moment, en dan lukt het niet meer. Het automatisme is sterker dan je wil. Zolang je leeft, blijf je ademen, zonder dat je er bij na hoeft te denken tot je ‘de laatste adem uitblaast'</a:t>
            </a:r>
          </a:p>
        </p:txBody>
      </p:sp>
    </p:spTree>
    <p:extLst>
      <p:ext uri="{BB962C8B-B14F-4D97-AF65-F5344CB8AC3E}">
        <p14:creationId xmlns:p14="http://schemas.microsoft.com/office/powerpoint/2010/main" val="243142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4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Neusholte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rotWithShape="1">
          <a:blip r:embed="rId3"/>
          <a:srcRect r="8380"/>
          <a:stretch/>
        </p:blipFill>
        <p:spPr>
          <a:xfrm>
            <a:off x="976251" y="942538"/>
            <a:ext cx="7163222" cy="4808332"/>
          </a:xfrm>
          <a:prstGeom prst="rect">
            <a:avLst/>
          </a:prstGeom>
          <a:effectLst/>
        </p:spPr>
      </p:pic>
    </p:spTree>
    <p:extLst>
      <p:ext uri="{BB962C8B-B14F-4D97-AF65-F5344CB8AC3E}">
        <p14:creationId xmlns:p14="http://schemas.microsoft.com/office/powerpoint/2010/main" val="137513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C5EC8-8447-CC42-A704-EF0EE9956C6B}"/>
              </a:ext>
            </a:extLst>
          </p:cNvPr>
          <p:cNvSpPr>
            <a:spLocks noGrp="1"/>
          </p:cNvSpPr>
          <p:nvPr>
            <p:ph type="title"/>
          </p:nvPr>
        </p:nvSpPr>
        <p:spPr>
          <a:xfrm>
            <a:off x="4965430" y="629268"/>
            <a:ext cx="6586491" cy="1286160"/>
          </a:xfrm>
        </p:spPr>
        <p:txBody>
          <a:bodyPr anchor="b">
            <a:normAutofit/>
          </a:bodyPr>
          <a:lstStyle/>
          <a:p>
            <a:r>
              <a:rPr lang="nl-NL" dirty="0"/>
              <a:t>Leerdoelen vandaag</a:t>
            </a:r>
          </a:p>
        </p:txBody>
      </p:sp>
      <p:sp>
        <p:nvSpPr>
          <p:cNvPr id="3" name="Tijdelijke aanduiding voor inhoud 2">
            <a:extLst>
              <a:ext uri="{FF2B5EF4-FFF2-40B4-BE49-F238E27FC236}">
                <a16:creationId xmlns:a16="http://schemas.microsoft.com/office/drawing/2014/main" id="{08D256AB-63F3-4C4E-91DB-E4892C896AB4}"/>
              </a:ext>
            </a:extLst>
          </p:cNvPr>
          <p:cNvSpPr>
            <a:spLocks noGrp="1"/>
          </p:cNvSpPr>
          <p:nvPr>
            <p:ph idx="1"/>
          </p:nvPr>
        </p:nvSpPr>
        <p:spPr>
          <a:xfrm>
            <a:off x="4965431" y="2115118"/>
            <a:ext cx="6586490" cy="4108702"/>
          </a:xfrm>
        </p:spPr>
        <p:txBody>
          <a:bodyPr>
            <a:normAutofit fontScale="85000" lnSpcReduction="20000"/>
          </a:bodyPr>
          <a:lstStyle/>
          <a:p>
            <a:r>
              <a:rPr lang="nl-NL" sz="2000" dirty="0"/>
              <a:t>Organen en spijsvertering hebben jullie reeds gehad? (leerjaar 1 en LA leerjaar 2)</a:t>
            </a:r>
          </a:p>
          <a:p>
            <a:r>
              <a:rPr lang="nl-NL" sz="2000" dirty="0"/>
              <a:t>Bloedvatenstelsel:</a:t>
            </a:r>
          </a:p>
          <a:p>
            <a:pPr lvl="1"/>
            <a:r>
              <a:rPr lang="nl-NL" altLang="nl-NL" sz="1600" dirty="0">
                <a:solidFill>
                  <a:srgbClr val="000000"/>
                </a:solidFill>
              </a:rPr>
              <a:t>Delen van het bloedvatenstelsel kunnen noemen en de stroomrichting van het bloed daarin kunnen aangeven. </a:t>
            </a:r>
          </a:p>
          <a:p>
            <a:pPr lvl="1"/>
            <a:r>
              <a:rPr lang="nl-NL" altLang="nl-NL" sz="1600" dirty="0">
                <a:solidFill>
                  <a:srgbClr val="000000"/>
                </a:solidFill>
              </a:rPr>
              <a:t>In de verschillende delen van het bloedvatenstelsel het zuurstofgehalte aan kunnen geven. </a:t>
            </a:r>
          </a:p>
          <a:p>
            <a:pPr lvl="1"/>
            <a:r>
              <a:rPr lang="nl-NL" altLang="nl-NL" sz="1600" dirty="0">
                <a:solidFill>
                  <a:srgbClr val="000000"/>
                </a:solidFill>
              </a:rPr>
              <a:t>Drie typen bloedvaten kunnen noemen met hun kenmerken en functies. </a:t>
            </a:r>
          </a:p>
          <a:p>
            <a:pPr lvl="1"/>
            <a:r>
              <a:rPr lang="nl-NL" altLang="nl-NL" sz="1600" dirty="0">
                <a:solidFill>
                  <a:srgbClr val="000000"/>
                </a:solidFill>
              </a:rPr>
              <a:t>Delen van het hart kunnen noemen met hun kenmerken en functies. </a:t>
            </a:r>
          </a:p>
          <a:p>
            <a:pPr lvl="1"/>
            <a:r>
              <a:rPr lang="nl-NL" altLang="nl-NL" sz="1600" dirty="0">
                <a:solidFill>
                  <a:srgbClr val="000000"/>
                </a:solidFill>
              </a:rPr>
              <a:t>De werking van het hart kunnen beschrijven</a:t>
            </a:r>
            <a:endParaRPr lang="nl-NL" sz="1600" dirty="0"/>
          </a:p>
          <a:p>
            <a:r>
              <a:rPr lang="nl-NL" sz="2000" dirty="0"/>
              <a:t>Je kunt uitleggen hoe het ademhalingsstelsel werkt.</a:t>
            </a:r>
          </a:p>
          <a:p>
            <a:r>
              <a:rPr lang="nl-NL" sz="2000" dirty="0"/>
              <a:t>Beweegapparaat en zenuwstelsel. </a:t>
            </a:r>
          </a:p>
          <a:p>
            <a:pPr lvl="1"/>
            <a:r>
              <a:rPr lang="nl-NL" sz="1600" dirty="0"/>
              <a:t>Je kunt de verschillende onderdelen van het bewegingsapparaat benoemen.</a:t>
            </a:r>
          </a:p>
          <a:p>
            <a:pPr lvl="1"/>
            <a:r>
              <a:rPr lang="nl-NL" sz="1600" dirty="0"/>
              <a:t>Je kent het verschil tussen de verschillende spierweefsels</a:t>
            </a:r>
          </a:p>
          <a:p>
            <a:pPr lvl="1"/>
            <a:r>
              <a:rPr lang="nl-NL" sz="1600" dirty="0"/>
              <a:t>Je kunt de verschillende onderdeken van het zenuwstelstel benoemen met de functie</a:t>
            </a:r>
          </a:p>
          <a:p>
            <a:pPr lvl="1"/>
            <a:r>
              <a:rPr lang="nl-NL" sz="1600" dirty="0"/>
              <a:t>Je kent de functie van de verschillende zenuwcellen toelichten.</a:t>
            </a:r>
          </a:p>
          <a:p>
            <a:r>
              <a:rPr lang="nl-NL" sz="2000" dirty="0"/>
              <a:t>Handige tip: </a:t>
            </a:r>
            <a:r>
              <a:rPr lang="nl-NL" sz="2000" dirty="0">
                <a:hlinkClick r:id="rId2"/>
              </a:rPr>
              <a:t>https://www.bioplek.org/inhoudbovenbouw.html</a:t>
            </a:r>
            <a:endParaRPr lang="nl-NL" sz="2000" dirty="0"/>
          </a:p>
          <a:p>
            <a:endParaRPr lang="nl-NL" sz="2000" dirty="0"/>
          </a:p>
        </p:txBody>
      </p:sp>
      <p:pic>
        <p:nvPicPr>
          <p:cNvPr id="5" name="Picture 4">
            <a:extLst>
              <a:ext uri="{FF2B5EF4-FFF2-40B4-BE49-F238E27FC236}">
                <a16:creationId xmlns:a16="http://schemas.microsoft.com/office/drawing/2014/main" id="{0E26ECFE-8496-4649-AD12-6D05CF87231D}"/>
              </a:ext>
            </a:extLst>
          </p:cNvPr>
          <p:cNvPicPr>
            <a:picLocks noChangeAspect="1"/>
          </p:cNvPicPr>
          <p:nvPr/>
        </p:nvPicPr>
        <p:blipFill rotWithShape="1">
          <a:blip r:embed="rId3"/>
          <a:srcRect l="32051" r="2282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AA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7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dirty="0"/>
              <a:t>De longen</a:t>
            </a:r>
          </a:p>
        </p:txBody>
      </p:sp>
      <p:sp>
        <p:nvSpPr>
          <p:cNvPr id="3" name="Tijdelijke aanduiding voor inhoud 2"/>
          <p:cNvSpPr>
            <a:spLocks noGrp="1"/>
          </p:cNvSpPr>
          <p:nvPr>
            <p:ph idx="1"/>
          </p:nvPr>
        </p:nvSpPr>
        <p:spPr>
          <a:xfrm>
            <a:off x="648931" y="2438400"/>
            <a:ext cx="3651466" cy="3785419"/>
          </a:xfrm>
        </p:spPr>
        <p:txBody>
          <a:bodyPr>
            <a:normAutofit/>
          </a:bodyPr>
          <a:lstStyle/>
          <a:p>
            <a:pPr marL="0" indent="0">
              <a:buNone/>
            </a:pPr>
            <a:r>
              <a:rPr lang="nl-NL" sz="2000" dirty="0">
                <a:hlinkClick r:id="rId3"/>
              </a:rPr>
              <a:t>Uitleg ademhaling</a:t>
            </a:r>
            <a:endParaRPr lang="nl-NL" sz="2000" dirty="0"/>
          </a:p>
          <a:p>
            <a:pPr marL="0" indent="0">
              <a:buNone/>
            </a:pPr>
            <a:endParaRPr lang="nl-NL" sz="1800" dirty="0"/>
          </a:p>
        </p:txBody>
      </p:sp>
      <p:pic>
        <p:nvPicPr>
          <p:cNvPr id="5" name="Afbeelding 4"/>
          <p:cNvPicPr>
            <a:picLocks noChangeAspect="1"/>
          </p:cNvPicPr>
          <p:nvPr/>
        </p:nvPicPr>
        <p:blipFill rotWithShape="1">
          <a:blip r:embed="rId4"/>
          <a:srcRect l="1504" r="6812" b="2"/>
          <a:stretch/>
        </p:blipFill>
        <p:spPr>
          <a:xfrm>
            <a:off x="4639056" y="10"/>
            <a:ext cx="7552944" cy="6857990"/>
          </a:xfrm>
          <a:prstGeom prst="rect">
            <a:avLst/>
          </a:prstGeom>
          <a:effectLst/>
        </p:spPr>
      </p:pic>
    </p:spTree>
    <p:extLst>
      <p:ext uri="{BB962C8B-B14F-4D97-AF65-F5344CB8AC3E}">
        <p14:creationId xmlns:p14="http://schemas.microsoft.com/office/powerpoint/2010/main" val="411673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De longblaasjes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2"/>
          <a:stretch>
            <a:fillRect/>
          </a:stretch>
        </p:blipFill>
        <p:spPr>
          <a:xfrm>
            <a:off x="1040517" y="2426818"/>
            <a:ext cx="4038017"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3"/>
          <a:stretch>
            <a:fillRect/>
          </a:stretch>
        </p:blipFill>
        <p:spPr>
          <a:xfrm>
            <a:off x="7028376" y="2426818"/>
            <a:ext cx="4289310" cy="3997637"/>
          </a:xfrm>
          <a:prstGeom prst="rect">
            <a:avLst/>
          </a:prstGeom>
        </p:spPr>
      </p:pic>
      <p:sp>
        <p:nvSpPr>
          <p:cNvPr id="6" name="Tijdelijke aanduiding voor inhoud 5">
            <a:extLst>
              <a:ext uri="{FF2B5EF4-FFF2-40B4-BE49-F238E27FC236}">
                <a16:creationId xmlns:a16="http://schemas.microsoft.com/office/drawing/2014/main" id="{2DA75005-F051-1B45-A22F-FFF733CEEDC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8756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4166" y="228600"/>
            <a:ext cx="8229600" cy="1143000"/>
          </a:xfrm>
        </p:spPr>
        <p:txBody>
          <a:bodyPr/>
          <a:lstStyle/>
          <a:p>
            <a:r>
              <a:rPr lang="nl-NL" dirty="0"/>
              <a:t>Aantasten van luchtwegen</a:t>
            </a:r>
          </a:p>
        </p:txBody>
      </p:sp>
      <p:pic>
        <p:nvPicPr>
          <p:cNvPr id="4" name="Afbeelding 3"/>
          <p:cNvPicPr>
            <a:picLocks noChangeAspect="1"/>
          </p:cNvPicPr>
          <p:nvPr/>
        </p:nvPicPr>
        <p:blipFill>
          <a:blip r:embed="rId2"/>
          <a:stretch>
            <a:fillRect/>
          </a:stretch>
        </p:blipFill>
        <p:spPr>
          <a:xfrm>
            <a:off x="1738027" y="1785769"/>
            <a:ext cx="8833706" cy="3710157"/>
          </a:xfrm>
          <a:prstGeom prst="rect">
            <a:avLst/>
          </a:prstGeom>
        </p:spPr>
      </p:pic>
    </p:spTree>
    <p:extLst>
      <p:ext uri="{BB962C8B-B14F-4D97-AF65-F5344CB8AC3E}">
        <p14:creationId xmlns:p14="http://schemas.microsoft.com/office/powerpoint/2010/main" val="143726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1538" y="228600"/>
            <a:ext cx="8229600" cy="1143000"/>
          </a:xfrm>
        </p:spPr>
        <p:txBody>
          <a:bodyPr/>
          <a:lstStyle/>
          <a:p>
            <a:r>
              <a:rPr lang="nl-NL" dirty="0"/>
              <a:t>Aantasten van luchtwegen</a:t>
            </a:r>
          </a:p>
        </p:txBody>
      </p:sp>
      <p:pic>
        <p:nvPicPr>
          <p:cNvPr id="4" name="Afbeelding 3"/>
          <p:cNvPicPr>
            <a:picLocks noChangeAspect="1"/>
          </p:cNvPicPr>
          <p:nvPr/>
        </p:nvPicPr>
        <p:blipFill>
          <a:blip r:embed="rId2"/>
          <a:stretch>
            <a:fillRect/>
          </a:stretch>
        </p:blipFill>
        <p:spPr>
          <a:xfrm>
            <a:off x="2308973" y="1484556"/>
            <a:ext cx="8143875" cy="4438650"/>
          </a:xfrm>
          <a:prstGeom prst="rect">
            <a:avLst/>
          </a:prstGeom>
        </p:spPr>
      </p:pic>
    </p:spTree>
    <p:extLst>
      <p:ext uri="{BB962C8B-B14F-4D97-AF65-F5344CB8AC3E}">
        <p14:creationId xmlns:p14="http://schemas.microsoft.com/office/powerpoint/2010/main" val="132251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5127031" cy="1676603"/>
          </a:xfrm>
        </p:spPr>
        <p:txBody>
          <a:bodyPr>
            <a:normAutofit/>
          </a:bodyPr>
          <a:lstStyle/>
          <a:p>
            <a:r>
              <a:rPr lang="nl-NL"/>
              <a:t>Skelet</a:t>
            </a:r>
            <a:endParaRPr lang="nl-NL" dirty="0"/>
          </a:p>
        </p:txBody>
      </p:sp>
      <p:sp>
        <p:nvSpPr>
          <p:cNvPr id="3" name="Tijdelijke aanduiding voor inhoud 2"/>
          <p:cNvSpPr>
            <a:spLocks noGrp="1"/>
          </p:cNvSpPr>
          <p:nvPr>
            <p:ph idx="1"/>
          </p:nvPr>
        </p:nvSpPr>
        <p:spPr>
          <a:xfrm>
            <a:off x="648930" y="2438400"/>
            <a:ext cx="5127029" cy="3785419"/>
          </a:xfrm>
        </p:spPr>
        <p:txBody>
          <a:bodyPr>
            <a:normAutofit/>
          </a:bodyPr>
          <a:lstStyle/>
          <a:p>
            <a:r>
              <a:rPr lang="nl-NL" sz="2400"/>
              <a:t>Het bewegingsapparaat bestaat uit het skelet en de spieren</a:t>
            </a:r>
          </a:p>
          <a:p>
            <a:r>
              <a:rPr lang="nl-NL" sz="2400"/>
              <a:t>Botten zorgen voor stevigheid; het skelet draagt als het ware het lichaam</a:t>
            </a:r>
          </a:p>
          <a:p>
            <a:r>
              <a:rPr lang="nl-NL" sz="2400"/>
              <a:t>De botten zijn zo gebouwd dat ze een beweging toelaten; op allerlei punten in het lichaam zitten gewrichten, die werken als een scharnier</a:t>
            </a:r>
            <a:endParaRPr lang="nl-NL" sz="2400" dirty="0"/>
          </a:p>
        </p:txBody>
      </p:sp>
      <p:pic>
        <p:nvPicPr>
          <p:cNvPr id="4" name="Afbeelding 3"/>
          <p:cNvPicPr>
            <a:picLocks noChangeAspect="1"/>
          </p:cNvPicPr>
          <p:nvPr/>
        </p:nvPicPr>
        <p:blipFill rotWithShape="1">
          <a:blip r:embed="rId2"/>
          <a:srcRect b="1888"/>
          <a:stretch/>
        </p:blipFill>
        <p:spPr>
          <a:xfrm>
            <a:off x="6090613" y="640082"/>
            <a:ext cx="5461724" cy="5577837"/>
          </a:xfrm>
          <a:prstGeom prst="rect">
            <a:avLst/>
          </a:prstGeom>
          <a:effectLst/>
        </p:spPr>
      </p:pic>
    </p:spTree>
    <p:extLst>
      <p:ext uri="{BB962C8B-B14F-4D97-AF65-F5344CB8AC3E}">
        <p14:creationId xmlns:p14="http://schemas.microsoft.com/office/powerpoint/2010/main" val="365794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Botten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3">
            <a:alphaModFix/>
          </a:blip>
          <a:srcRect l="1020" r="3435"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dirty="0">
                <a:solidFill>
                  <a:srgbClr val="000000"/>
                </a:solidFill>
              </a:rPr>
              <a:t>Het bot wordt goed voorzien van bloed; bot is een zeer actief weefsel is</a:t>
            </a:r>
          </a:p>
          <a:p>
            <a:r>
              <a:rPr lang="nl-NL" sz="2000" dirty="0">
                <a:solidFill>
                  <a:srgbClr val="000000"/>
                </a:solidFill>
              </a:rPr>
              <a:t>Voortdurend wordt oud en versleten bot vervangen door nieuw; dat bot zo snel slijt komt door de grote krachten die erop worden uitgeoefend</a:t>
            </a:r>
          </a:p>
          <a:p>
            <a:r>
              <a:rPr lang="nl-NL" sz="2000" dirty="0">
                <a:solidFill>
                  <a:srgbClr val="000000"/>
                </a:solidFill>
              </a:rPr>
              <a:t>Het bot wordt gevoed vanuit het beenvlies en vanuit het merg</a:t>
            </a:r>
          </a:p>
          <a:p>
            <a:pPr marL="0" indent="0">
              <a:buNone/>
            </a:pPr>
            <a:endParaRPr lang="nl-NL" sz="2000" dirty="0">
              <a:solidFill>
                <a:srgbClr val="000000"/>
              </a:solidFill>
            </a:endParaRPr>
          </a:p>
        </p:txBody>
      </p:sp>
    </p:spTree>
    <p:extLst>
      <p:ext uri="{BB962C8B-B14F-4D97-AF65-F5344CB8AC3E}">
        <p14:creationId xmlns:p14="http://schemas.microsoft.com/office/powerpoint/2010/main" val="315953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Spieren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srcRect t="13201" b="4828"/>
          <a:stretch/>
        </p:blipFill>
        <p:spPr>
          <a:xfrm>
            <a:off x="429349" y="2234692"/>
            <a:ext cx="3661831" cy="2408815"/>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1400">
                <a:solidFill>
                  <a:srgbClr val="000000"/>
                </a:solidFill>
              </a:rPr>
              <a:t>Om het ene been voor het andere te zetten, zijn spieren nodig</a:t>
            </a:r>
          </a:p>
          <a:p>
            <a:r>
              <a:rPr lang="nl-NL" sz="1400">
                <a:solidFill>
                  <a:srgbClr val="000000"/>
                </a:solidFill>
              </a:rPr>
              <a:t>Zonder spieren ben je bewegingsloos</a:t>
            </a:r>
          </a:p>
          <a:p>
            <a:r>
              <a:rPr lang="nl-NL" sz="1400">
                <a:solidFill>
                  <a:srgbClr val="000000"/>
                </a:solidFill>
              </a:rPr>
              <a:t>De spieren zijn sterk genoeg om het lichaam in beweging te zetten en rechtop te houden</a:t>
            </a:r>
          </a:p>
          <a:p>
            <a:r>
              <a:rPr lang="nl-NL" sz="1400">
                <a:solidFill>
                  <a:srgbClr val="000000"/>
                </a:solidFill>
              </a:rPr>
              <a:t>Met pezen zitten spieren aan het skelet vast. </a:t>
            </a:r>
          </a:p>
          <a:p>
            <a:endParaRPr lang="nl-NL" sz="1400">
              <a:solidFill>
                <a:srgbClr val="000000"/>
              </a:solidFill>
            </a:endParaRPr>
          </a:p>
          <a:p>
            <a:pPr marL="0" indent="0">
              <a:buNone/>
            </a:pPr>
            <a:r>
              <a:rPr lang="nl-NL" sz="1400">
                <a:solidFill>
                  <a:srgbClr val="000000"/>
                </a:solidFill>
              </a:rPr>
              <a:t>Er zijn drie soorten spieren: </a:t>
            </a:r>
          </a:p>
          <a:p>
            <a:pPr>
              <a:buFontTx/>
              <a:buChar char="-"/>
            </a:pPr>
            <a:r>
              <a:rPr lang="nl-NL" sz="1400">
                <a:solidFill>
                  <a:srgbClr val="000000"/>
                </a:solidFill>
              </a:rPr>
              <a:t>Skeletspieren</a:t>
            </a:r>
          </a:p>
          <a:p>
            <a:pPr>
              <a:buFontTx/>
              <a:buChar char="-"/>
            </a:pPr>
            <a:r>
              <a:rPr lang="nl-NL" sz="1400">
                <a:solidFill>
                  <a:srgbClr val="000000"/>
                </a:solidFill>
              </a:rPr>
              <a:t>gladde spieren </a:t>
            </a:r>
          </a:p>
          <a:p>
            <a:pPr>
              <a:buFontTx/>
              <a:buChar char="-"/>
            </a:pPr>
            <a:r>
              <a:rPr lang="nl-NL" sz="1400">
                <a:solidFill>
                  <a:srgbClr val="000000"/>
                </a:solidFill>
              </a:rPr>
              <a:t>de hartspier </a:t>
            </a:r>
          </a:p>
          <a:p>
            <a:pPr marL="0" indent="0">
              <a:buNone/>
            </a:pPr>
            <a:r>
              <a:rPr lang="nl-NL" sz="1400">
                <a:solidFill>
                  <a:srgbClr val="000000"/>
                </a:solidFill>
              </a:rPr>
              <a:t>De eerste twee maken deel uit van het bewegingsapparaat.</a:t>
            </a:r>
          </a:p>
        </p:txBody>
      </p:sp>
    </p:spTree>
    <p:extLst>
      <p:ext uri="{BB962C8B-B14F-4D97-AF65-F5344CB8AC3E}">
        <p14:creationId xmlns:p14="http://schemas.microsoft.com/office/powerpoint/2010/main" val="3188793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Spieren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Spierweefsel is elastisch</a:t>
            </a:r>
          </a:p>
          <a:p>
            <a:r>
              <a:rPr lang="nl-NL" sz="2400" dirty="0"/>
              <a:t>Onder invloed van het zenuwstelsel kan het samentrekken </a:t>
            </a:r>
          </a:p>
          <a:p>
            <a:r>
              <a:rPr lang="nl-NL" sz="2400" dirty="0"/>
              <a:t>Glucose is de brandstof voor spieren</a:t>
            </a:r>
          </a:p>
          <a:p>
            <a:r>
              <a:rPr lang="nl-NL" sz="2400" dirty="0"/>
              <a:t>In de vorm van glycogeen kan glucose tijdelijk in de spieren worden opgeslagen  </a:t>
            </a:r>
          </a:p>
          <a:p>
            <a:r>
              <a:rPr lang="nl-NL" sz="2400" dirty="0"/>
              <a:t>Verbranding van glucose gebeurt in de mitochondriën</a:t>
            </a:r>
          </a:p>
          <a:p>
            <a:r>
              <a:rPr lang="nl-NL" sz="2400" dirty="0"/>
              <a:t>De energie die vrijkomt bij het verbranden van glucose wordt benut voor het samentrekken van spieren én voor warmte   </a:t>
            </a:r>
          </a:p>
        </p:txBody>
      </p:sp>
    </p:spTree>
    <p:extLst>
      <p:ext uri="{BB962C8B-B14F-4D97-AF65-F5344CB8AC3E}">
        <p14:creationId xmlns:p14="http://schemas.microsoft.com/office/powerpoint/2010/main" val="3495690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Spiercel</a:t>
            </a:r>
          </a:p>
        </p:txBody>
      </p:sp>
      <p:sp>
        <p:nvSpPr>
          <p:cNvPr id="3" name="Tijdelijke aanduiding voor inhoud 2"/>
          <p:cNvSpPr>
            <a:spLocks noGrp="1"/>
          </p:cNvSpPr>
          <p:nvPr>
            <p:ph idx="1"/>
          </p:nvPr>
        </p:nvSpPr>
        <p:spPr/>
        <p:txBody>
          <a:bodyPr/>
          <a:lstStyle/>
          <a:p>
            <a:r>
              <a:rPr lang="nl-NL" dirty="0"/>
              <a:t>Een spier is opgebouwd uit lange bundels van spiercellen</a:t>
            </a:r>
          </a:p>
          <a:p>
            <a:r>
              <a:rPr lang="nl-NL" dirty="0"/>
              <a:t>In spiercellen zitten </a:t>
            </a:r>
            <a:r>
              <a:rPr lang="nl-NL" dirty="0" err="1"/>
              <a:t>myofibrillen</a:t>
            </a:r>
            <a:r>
              <a:rPr lang="nl-NL" dirty="0"/>
              <a:t>, in een </a:t>
            </a:r>
            <a:r>
              <a:rPr lang="nl-NL" dirty="0" err="1"/>
              <a:t>mofibril</a:t>
            </a:r>
            <a:r>
              <a:rPr lang="nl-NL" dirty="0"/>
              <a:t> vind de beweging plaats</a:t>
            </a:r>
          </a:p>
          <a:p>
            <a:r>
              <a:rPr lang="nl-NL" dirty="0"/>
              <a:t>De </a:t>
            </a:r>
            <a:r>
              <a:rPr lang="nl-NL" dirty="0" err="1"/>
              <a:t>eitwitten</a:t>
            </a:r>
            <a:r>
              <a:rPr lang="nl-NL" dirty="0"/>
              <a:t> </a:t>
            </a:r>
            <a:r>
              <a:rPr lang="nl-NL" dirty="0" err="1"/>
              <a:t>mysosine</a:t>
            </a:r>
            <a:r>
              <a:rPr lang="nl-NL" dirty="0"/>
              <a:t> en actine schuiven in elkaar</a:t>
            </a:r>
          </a:p>
          <a:p>
            <a:endParaRPr lang="nl-NL" dirty="0"/>
          </a:p>
        </p:txBody>
      </p:sp>
      <p:pic>
        <p:nvPicPr>
          <p:cNvPr id="4" name="Afbeelding 3"/>
          <p:cNvPicPr>
            <a:picLocks noChangeAspect="1"/>
          </p:cNvPicPr>
          <p:nvPr/>
        </p:nvPicPr>
        <p:blipFill>
          <a:blip r:embed="rId2"/>
          <a:stretch>
            <a:fillRect/>
          </a:stretch>
        </p:blipFill>
        <p:spPr>
          <a:xfrm>
            <a:off x="8829922" y="3015999"/>
            <a:ext cx="3037557" cy="3037557"/>
          </a:xfrm>
          <a:prstGeom prst="rect">
            <a:avLst/>
          </a:prstGeom>
        </p:spPr>
      </p:pic>
    </p:spTree>
    <p:extLst>
      <p:ext uri="{BB962C8B-B14F-4D97-AF65-F5344CB8AC3E}">
        <p14:creationId xmlns:p14="http://schemas.microsoft.com/office/powerpoint/2010/main" val="3603117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Spiercellen</a:t>
            </a:r>
          </a:p>
        </p:txBody>
      </p:sp>
      <p:sp>
        <p:nvSpPr>
          <p:cNvPr id="3" name="Tijdelijke aanduiding voor inhoud 2"/>
          <p:cNvSpPr>
            <a:spLocks noGrp="1"/>
          </p:cNvSpPr>
          <p:nvPr>
            <p:ph idx="1"/>
          </p:nvPr>
        </p:nvSpPr>
        <p:spPr/>
        <p:txBody>
          <a:bodyPr/>
          <a:lstStyle/>
          <a:p>
            <a:r>
              <a:rPr lang="nl-NL" dirty="0"/>
              <a:t>Spiercellen kunnen zich niet delen</a:t>
            </a:r>
          </a:p>
          <a:p>
            <a:r>
              <a:rPr lang="nl-NL" dirty="0"/>
              <a:t>Het aantal spiercellen blijft na de geboorte gelijk </a:t>
            </a:r>
          </a:p>
          <a:p>
            <a:r>
              <a:rPr lang="nl-NL" dirty="0"/>
              <a:t>Ze kunnen groter worden, doordat het aantal </a:t>
            </a:r>
            <a:r>
              <a:rPr lang="nl-NL" dirty="0" err="1"/>
              <a:t>myofibrillen</a:t>
            </a:r>
            <a:r>
              <a:rPr lang="nl-NL" dirty="0"/>
              <a:t> toeneemt </a:t>
            </a:r>
          </a:p>
          <a:p>
            <a:r>
              <a:rPr lang="nl-NL" dirty="0"/>
              <a:t>Beschadiging van spieren wordt opgevuld door bindweefsel (littekenweefsel) </a:t>
            </a:r>
          </a:p>
          <a:p>
            <a:r>
              <a:rPr lang="nl-NL" dirty="0"/>
              <a:t>Aan de randen van spiervezels zitten </a:t>
            </a:r>
            <a:r>
              <a:rPr lang="nl-NL" dirty="0" err="1"/>
              <a:t>myoblasten</a:t>
            </a:r>
            <a:r>
              <a:rPr lang="nl-NL" dirty="0"/>
              <a:t>. </a:t>
            </a:r>
          </a:p>
        </p:txBody>
      </p:sp>
      <p:pic>
        <p:nvPicPr>
          <p:cNvPr id="4" name="Afbeelding 3"/>
          <p:cNvPicPr>
            <a:picLocks noChangeAspect="1"/>
          </p:cNvPicPr>
          <p:nvPr/>
        </p:nvPicPr>
        <p:blipFill>
          <a:blip r:embed="rId2"/>
          <a:stretch>
            <a:fillRect/>
          </a:stretch>
        </p:blipFill>
        <p:spPr>
          <a:xfrm>
            <a:off x="9014125" y="4241050"/>
            <a:ext cx="2857500" cy="1752600"/>
          </a:xfrm>
          <a:prstGeom prst="rect">
            <a:avLst/>
          </a:prstGeom>
        </p:spPr>
      </p:pic>
    </p:spTree>
    <p:extLst>
      <p:ext uri="{BB962C8B-B14F-4D97-AF65-F5344CB8AC3E}">
        <p14:creationId xmlns:p14="http://schemas.microsoft.com/office/powerpoint/2010/main" val="140466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innen, vloer, kamer&#10;&#10;Automatisch gegenereerde beschrijving">
            <a:extLst>
              <a:ext uri="{FF2B5EF4-FFF2-40B4-BE49-F238E27FC236}">
                <a16:creationId xmlns:a16="http://schemas.microsoft.com/office/drawing/2014/main" id="{6234DBBB-727C-874A-BFA9-BF4F1C4FEE0A}"/>
              </a:ext>
            </a:extLst>
          </p:cNvPr>
          <p:cNvPicPr>
            <a:picLocks noGrp="1" noChangeAspect="1"/>
          </p:cNvPicPr>
          <p:nvPr>
            <p:ph idx="1"/>
          </p:nvPr>
        </p:nvPicPr>
        <p:blipFill rotWithShape="1">
          <a:blip r:embed="rId2"/>
          <a:srcRect l="952" r="1015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FACC0A-27F2-2047-A3D8-DB576BC6B38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Planning</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791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Willekeurige spieren</a:t>
            </a:r>
          </a:p>
        </p:txBody>
      </p:sp>
      <p:sp>
        <p:nvSpPr>
          <p:cNvPr id="3" name="Tijdelijke aanduiding voor inhoud 2"/>
          <p:cNvSpPr>
            <a:spLocks noGrp="1"/>
          </p:cNvSpPr>
          <p:nvPr>
            <p:ph idx="1"/>
          </p:nvPr>
        </p:nvSpPr>
        <p:spPr>
          <a:xfrm>
            <a:off x="762896" y="1635912"/>
            <a:ext cx="10515600" cy="4351338"/>
          </a:xfrm>
        </p:spPr>
        <p:txBody>
          <a:bodyPr/>
          <a:lstStyle/>
          <a:p>
            <a:r>
              <a:rPr lang="nl-NL" dirty="0"/>
              <a:t>Dwarsgestreepte structuur</a:t>
            </a:r>
          </a:p>
          <a:p>
            <a:r>
              <a:rPr lang="nl-NL" dirty="0"/>
              <a:t>Kunnen worden samengetrokken om delen te laten bewegen. </a:t>
            </a:r>
          </a:p>
          <a:p>
            <a:r>
              <a:rPr lang="nl-NL" dirty="0"/>
              <a:t>Bundels samentrekbare vezels in een regelmatig patroon. </a:t>
            </a:r>
          </a:p>
          <a:p>
            <a:r>
              <a:rPr lang="nl-NL" dirty="0"/>
              <a:t>Zijn meestal aangehecht aan botten. </a:t>
            </a:r>
          </a:p>
        </p:txBody>
      </p:sp>
      <p:pic>
        <p:nvPicPr>
          <p:cNvPr id="4" name="Afbeelding 3"/>
          <p:cNvPicPr>
            <a:picLocks noChangeAspect="1"/>
          </p:cNvPicPr>
          <p:nvPr/>
        </p:nvPicPr>
        <p:blipFill>
          <a:blip r:embed="rId3"/>
          <a:stretch>
            <a:fillRect/>
          </a:stretch>
        </p:blipFill>
        <p:spPr>
          <a:xfrm>
            <a:off x="9117346" y="3103580"/>
            <a:ext cx="2768785" cy="3062089"/>
          </a:xfrm>
          <a:prstGeom prst="rect">
            <a:avLst/>
          </a:prstGeom>
        </p:spPr>
      </p:pic>
    </p:spTree>
    <p:extLst>
      <p:ext uri="{BB962C8B-B14F-4D97-AF65-F5344CB8AC3E}">
        <p14:creationId xmlns:p14="http://schemas.microsoft.com/office/powerpoint/2010/main" val="3652289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Onwillekeurige spieren</a:t>
            </a:r>
          </a:p>
        </p:txBody>
      </p:sp>
      <p:sp>
        <p:nvSpPr>
          <p:cNvPr id="3" name="Tijdelijke aanduiding voor inhoud 2"/>
          <p:cNvSpPr>
            <a:spLocks noGrp="1"/>
          </p:cNvSpPr>
          <p:nvPr>
            <p:ph idx="1"/>
          </p:nvPr>
        </p:nvSpPr>
        <p:spPr/>
        <p:txBody>
          <a:bodyPr/>
          <a:lstStyle/>
          <a:p>
            <a:r>
              <a:rPr lang="nl-NL" dirty="0"/>
              <a:t>Glad spierweefsel</a:t>
            </a:r>
          </a:p>
          <a:p>
            <a:r>
              <a:rPr lang="nl-NL" dirty="0"/>
              <a:t>Controleren bepaalde lichaamsfuncties die niet direct zichtbaar zijn. </a:t>
            </a:r>
          </a:p>
          <a:p>
            <a:r>
              <a:rPr lang="nl-NL" dirty="0"/>
              <a:t>In de wand van slagaders, wand van ingewanden. </a:t>
            </a:r>
          </a:p>
          <a:p>
            <a:r>
              <a:rPr lang="nl-NL" dirty="0"/>
              <a:t>Deze spieren werken onbewust. </a:t>
            </a:r>
          </a:p>
        </p:txBody>
      </p:sp>
      <p:pic>
        <p:nvPicPr>
          <p:cNvPr id="4" name="Afbeelding 3"/>
          <p:cNvPicPr>
            <a:picLocks noChangeAspect="1"/>
          </p:cNvPicPr>
          <p:nvPr/>
        </p:nvPicPr>
        <p:blipFill>
          <a:blip r:embed="rId3"/>
          <a:stretch>
            <a:fillRect/>
          </a:stretch>
        </p:blipFill>
        <p:spPr>
          <a:xfrm>
            <a:off x="7536428" y="4001294"/>
            <a:ext cx="2381250" cy="1905000"/>
          </a:xfrm>
          <a:prstGeom prst="rect">
            <a:avLst/>
          </a:prstGeom>
        </p:spPr>
      </p:pic>
    </p:spTree>
    <p:extLst>
      <p:ext uri="{BB962C8B-B14F-4D97-AF65-F5344CB8AC3E}">
        <p14:creationId xmlns:p14="http://schemas.microsoft.com/office/powerpoint/2010/main" val="985155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Hartspier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alphaModFix/>
          </a:blip>
          <a:srcRect l="22427" r="3266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Geen deel van het bewegingsapparaat </a:t>
            </a:r>
          </a:p>
          <a:p>
            <a:r>
              <a:rPr lang="nl-NL" sz="2000">
                <a:solidFill>
                  <a:srgbClr val="000000"/>
                </a:solidFill>
              </a:rPr>
              <a:t>Heeft dezelfde structuur als willekeurige spieren (skeletspieren), maar is onwillekeurig </a:t>
            </a:r>
          </a:p>
          <a:p>
            <a:r>
              <a:rPr lang="nl-NL" sz="2000">
                <a:solidFill>
                  <a:srgbClr val="000000"/>
                </a:solidFill>
              </a:rPr>
              <a:t>Maakt vanzelf ritmisch samentrekkende en ontspannende beweging. </a:t>
            </a:r>
          </a:p>
        </p:txBody>
      </p:sp>
    </p:spTree>
    <p:extLst>
      <p:ext uri="{BB962C8B-B14F-4D97-AF65-F5344CB8AC3E}">
        <p14:creationId xmlns:p14="http://schemas.microsoft.com/office/powerpoint/2010/main" val="3541657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Antagonisten</a:t>
            </a:r>
          </a:p>
        </p:txBody>
      </p:sp>
      <p:pic>
        <p:nvPicPr>
          <p:cNvPr id="4" name="Afbeelding 3"/>
          <p:cNvPicPr>
            <a:picLocks noChangeAspect="1"/>
          </p:cNvPicPr>
          <p:nvPr/>
        </p:nvPicPr>
        <p:blipFill>
          <a:blip r:embed="rId3"/>
          <a:stretch>
            <a:fillRect/>
          </a:stretch>
        </p:blipFill>
        <p:spPr>
          <a:xfrm>
            <a:off x="5447740" y="1230084"/>
            <a:ext cx="5796136" cy="4347102"/>
          </a:xfrm>
          <a:prstGeom prst="rect">
            <a:avLst/>
          </a:prstGeom>
        </p:spPr>
      </p:pic>
    </p:spTree>
    <p:extLst>
      <p:ext uri="{BB962C8B-B14F-4D97-AF65-F5344CB8AC3E}">
        <p14:creationId xmlns:p14="http://schemas.microsoft.com/office/powerpoint/2010/main" val="422050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E0B551D-8FC3-3D48-A666-5F247E40B1F5}"/>
              </a:ext>
            </a:extLst>
          </p:cNvPr>
          <p:cNvSpPr>
            <a:spLocks noGrp="1"/>
          </p:cNvSpPr>
          <p:nvPr>
            <p:ph type="title"/>
          </p:nvPr>
        </p:nvSpPr>
        <p:spPr>
          <a:xfrm>
            <a:off x="773408" y="992094"/>
            <a:ext cx="3616913" cy="2795160"/>
          </a:xfrm>
        </p:spPr>
        <p:txBody>
          <a:bodyPr vert="horz" lIns="91440" tIns="45720" rIns="91440" bIns="45720" rtlCol="0" anchor="b">
            <a:normAutofit fontScale="90000"/>
          </a:bodyPr>
          <a:lstStyle/>
          <a:p>
            <a:pPr algn="ctr"/>
            <a:r>
              <a:rPr lang="en-US" kern="1200" dirty="0">
                <a:solidFill>
                  <a:schemeClr val="tx1"/>
                </a:solidFill>
                <a:latin typeface="+mj-lt"/>
                <a:ea typeface="+mj-ea"/>
                <a:cs typeface="+mj-cs"/>
              </a:rPr>
              <a:t>Hoe </a:t>
            </a:r>
            <a:r>
              <a:rPr lang="en-US" kern="1200" dirty="0" err="1">
                <a:solidFill>
                  <a:schemeClr val="tx1"/>
                </a:solidFill>
                <a:latin typeface="+mj-lt"/>
                <a:ea typeface="+mj-ea"/>
                <a:cs typeface="+mj-cs"/>
              </a:rPr>
              <a:t>werkt</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zenuwstelsel</a:t>
            </a:r>
            <a:r>
              <a:rPr lang="en-US" kern="1200" dirty="0">
                <a:solidFill>
                  <a:schemeClr val="tx1"/>
                </a:solidFill>
                <a:latin typeface="+mj-lt"/>
                <a:ea typeface="+mj-ea"/>
                <a:cs typeface="+mj-cs"/>
              </a:rPr>
              <a:t>?</a:t>
            </a:r>
            <a:br>
              <a:rPr lang="en-US" dirty="0"/>
            </a:br>
            <a:br>
              <a:rPr lang="en-US" dirty="0"/>
            </a:br>
            <a:r>
              <a:rPr lang="en-US" dirty="0">
                <a:hlinkClick r:id="rId2"/>
              </a:rPr>
              <a:t>Uitleg werking zenuwstelsel</a:t>
            </a:r>
            <a:br>
              <a:rPr lang="en-US" dirty="0"/>
            </a:br>
            <a:endParaRPr lang="en-US" kern="1200" dirty="0">
              <a:solidFill>
                <a:schemeClr val="tx1"/>
              </a:solidFill>
              <a:latin typeface="+mj-lt"/>
              <a:ea typeface="+mj-ea"/>
              <a:cs typeface="+mj-cs"/>
            </a:endParaRPr>
          </a:p>
        </p:txBody>
      </p:sp>
      <p:pic>
        <p:nvPicPr>
          <p:cNvPr id="5" name="Tijdelijke aanduiding voor inhoud 4" descr="Afbeelding met röntgenfoto&#10;&#10;Automatisch gegenereerde beschrijving">
            <a:extLst>
              <a:ext uri="{FF2B5EF4-FFF2-40B4-BE49-F238E27FC236}">
                <a16:creationId xmlns:a16="http://schemas.microsoft.com/office/drawing/2014/main" id="{6880828E-2E00-8C4B-AFFA-0679BBDB7124}"/>
              </a:ext>
            </a:extLst>
          </p:cNvPr>
          <p:cNvPicPr>
            <a:picLocks noGrp="1" noChangeAspect="1"/>
          </p:cNvPicPr>
          <p:nvPr>
            <p:ph idx="1"/>
          </p:nvPr>
        </p:nvPicPr>
        <p:blipFill>
          <a:blip r:embed="rId3"/>
          <a:stretch>
            <a:fillRect/>
          </a:stretch>
        </p:blipFill>
        <p:spPr>
          <a:xfrm>
            <a:off x="6626356" y="578738"/>
            <a:ext cx="4247438" cy="5670549"/>
          </a:xfrm>
          <a:prstGeom prst="rect">
            <a:avLst/>
          </a:prstGeom>
        </p:spPr>
      </p:pic>
    </p:spTree>
    <p:extLst>
      <p:ext uri="{BB962C8B-B14F-4D97-AF65-F5344CB8AC3E}">
        <p14:creationId xmlns:p14="http://schemas.microsoft.com/office/powerpoint/2010/main" val="99303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60100" y="978102"/>
            <a:ext cx="10588434" cy="1062644"/>
          </a:xfrm>
        </p:spPr>
        <p:txBody>
          <a:bodyPr anchor="b">
            <a:normAutofit/>
          </a:bodyPr>
          <a:lstStyle/>
          <a:p>
            <a:r>
              <a:rPr lang="nl-NL"/>
              <a:t>Wat is de functie van het zenuwstelsel?</a:t>
            </a:r>
            <a:endParaRPr lang="nl-NL" dirty="0"/>
          </a:p>
        </p:txBody>
      </p:sp>
      <p:cxnSp>
        <p:nvCxnSpPr>
          <p:cNvPr id="2052"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23" y="2811104"/>
            <a:ext cx="3366480" cy="2894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4955354" y="2682433"/>
            <a:ext cx="6282169" cy="3215749"/>
          </a:xfrm>
        </p:spPr>
        <p:txBody>
          <a:bodyPr>
            <a:normAutofit/>
          </a:bodyPr>
          <a:lstStyle/>
          <a:p>
            <a:r>
              <a:rPr lang="nl-NL" sz="2400" dirty="0"/>
              <a:t>Signalen doorgeven</a:t>
            </a:r>
          </a:p>
          <a:p>
            <a:r>
              <a:rPr lang="nl-NL" sz="2400" dirty="0"/>
              <a:t>Alle processen in het lichaam regelen</a:t>
            </a:r>
          </a:p>
          <a:p>
            <a:pPr lvl="1"/>
            <a:r>
              <a:rPr lang="nl-NL" dirty="0"/>
              <a:t>Hersenen regelen</a:t>
            </a:r>
          </a:p>
          <a:p>
            <a:pPr lvl="1"/>
            <a:r>
              <a:rPr lang="nl-NL" dirty="0"/>
              <a:t>Zenuwbanen geven door </a:t>
            </a:r>
          </a:p>
          <a:p>
            <a:endParaRPr lang="nl-NL" sz="2400" dirty="0"/>
          </a:p>
        </p:txBody>
      </p:sp>
    </p:spTree>
    <p:extLst>
      <p:ext uri="{BB962C8B-B14F-4D97-AF65-F5344CB8AC3E}">
        <p14:creationId xmlns:p14="http://schemas.microsoft.com/office/powerpoint/2010/main" val="3347012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a:normAutofit/>
          </a:bodyPr>
          <a:lstStyle/>
          <a:p>
            <a:r>
              <a:rPr lang="nl-NL"/>
              <a:t>Het zenuwstelsel</a:t>
            </a:r>
          </a:p>
        </p:txBody>
      </p:sp>
      <p:sp>
        <p:nvSpPr>
          <p:cNvPr id="72" name="Rectangle 7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F5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2386" y="803049"/>
            <a:ext cx="951235" cy="2470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797" y="3461344"/>
            <a:ext cx="1188412" cy="24384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5116880" y="2438400"/>
            <a:ext cx="6422848" cy="3785419"/>
          </a:xfrm>
        </p:spPr>
        <p:txBody>
          <a:bodyPr>
            <a:normAutofit lnSpcReduction="10000"/>
          </a:bodyPr>
          <a:lstStyle/>
          <a:p>
            <a:pPr lvl="1"/>
            <a:r>
              <a:rPr lang="nl-NL" sz="2000" dirty="0"/>
              <a:t>Centrale zenuwstelsel. De hersenen en de ruggengraat vormen het centrale deel. </a:t>
            </a:r>
          </a:p>
          <a:p>
            <a:pPr lvl="1"/>
            <a:r>
              <a:rPr lang="nl-NL" sz="2000" dirty="0"/>
              <a:t>Het perifere deel is de verbinding tussen het centrale stelsel, de spieren en de organen. Het perifere zenuwstelsel wordt onderverdeeld in het autonome en het somatische zenuwstelsel</a:t>
            </a:r>
            <a:r>
              <a:rPr lang="nl-NL" sz="1600" dirty="0"/>
              <a:t>.</a:t>
            </a:r>
          </a:p>
          <a:p>
            <a:pPr lvl="2"/>
            <a:r>
              <a:rPr lang="nl-NL" sz="1600" dirty="0"/>
              <a:t>Het autonome stelsel is betrokken bij automatische processen en reflexen zoals ademen. Hier hebben we geen invloed op. Het bestaat uit twee delen: het sympathisch deel, dat aanzet tot actie in tijden van stress en opwinding, en het parasympatische deel, dat energie en middelen bespaart tijdens ontspanning.</a:t>
            </a:r>
          </a:p>
          <a:p>
            <a:pPr lvl="2"/>
            <a:r>
              <a:rPr lang="nl-NL" sz="1600" dirty="0"/>
              <a:t>Het somatisch stelsel  (hebben we controle over). Dit stuurt de spieren aan en zorgt er bijvoorbeeld voor dat we kunnen bewegen en praten. </a:t>
            </a:r>
          </a:p>
        </p:txBody>
      </p:sp>
    </p:spTree>
    <p:extLst>
      <p:ext uri="{BB962C8B-B14F-4D97-AF65-F5344CB8AC3E}">
        <p14:creationId xmlns:p14="http://schemas.microsoft.com/office/powerpoint/2010/main" val="74734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2"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B9F753-BF28-0947-A275-E7933B810221}"/>
              </a:ext>
            </a:extLst>
          </p:cNvPr>
          <p:cNvSpPr>
            <a:spLocks noGrp="1"/>
          </p:cNvSpPr>
          <p:nvPr>
            <p:ph type="title"/>
          </p:nvPr>
        </p:nvSpPr>
        <p:spPr>
          <a:xfrm>
            <a:off x="1043631" y="873940"/>
            <a:ext cx="4928291" cy="1035781"/>
          </a:xfrm>
        </p:spPr>
        <p:txBody>
          <a:bodyPr anchor="ctr">
            <a:normAutofit/>
          </a:bodyPr>
          <a:lstStyle/>
          <a:p>
            <a:r>
              <a:rPr lang="nl-NL" sz="3300"/>
              <a:t>Autonoom zenuwstelsel bestaat uit twee delen</a:t>
            </a:r>
          </a:p>
        </p:txBody>
      </p:sp>
      <p:sp>
        <p:nvSpPr>
          <p:cNvPr id="7" name="Tijdelijke aanduiding voor inhoud 6">
            <a:extLst>
              <a:ext uri="{FF2B5EF4-FFF2-40B4-BE49-F238E27FC236}">
                <a16:creationId xmlns:a16="http://schemas.microsoft.com/office/drawing/2014/main" id="{749D6BD6-CB2A-CF4F-B061-82F46727F316}"/>
              </a:ext>
            </a:extLst>
          </p:cNvPr>
          <p:cNvSpPr>
            <a:spLocks noGrp="1"/>
          </p:cNvSpPr>
          <p:nvPr>
            <p:ph idx="1"/>
          </p:nvPr>
        </p:nvSpPr>
        <p:spPr>
          <a:xfrm>
            <a:off x="1045029" y="2524721"/>
            <a:ext cx="4991629" cy="3677123"/>
          </a:xfrm>
        </p:spPr>
        <p:txBody>
          <a:bodyPr anchor="ctr">
            <a:normAutofit/>
          </a:bodyPr>
          <a:lstStyle/>
          <a:p>
            <a:pPr fontAlgn="base"/>
            <a:r>
              <a:rPr lang="nl-NL" sz="1800"/>
              <a:t>Het sympathisch zenuwstelsel (SZS) en het parasympatisch zenuwstelsel (PZS) zijn componenten die samen je autonoom zenuwstelsel vormen. Ze hebben bovendien een tegengestelde werking.</a:t>
            </a:r>
          </a:p>
          <a:p>
            <a:pPr fontAlgn="base"/>
            <a:r>
              <a:rPr lang="nl-NL" sz="1800"/>
              <a:t>De sympathicus regelt waakzaamheid, zorgt ervoor dat we alert zijn en coördineert actie. Het is een soort gaspedaal.</a:t>
            </a:r>
          </a:p>
          <a:p>
            <a:pPr fontAlgn="base"/>
            <a:r>
              <a:rPr lang="nl-NL" sz="1800"/>
              <a:t>De parasympathicus daarentegen regelt ontspanning, herstel van het lichaam en rust. Dit is als het ware het menselijk rempedaal.</a:t>
            </a:r>
          </a:p>
          <a:p>
            <a:endParaRPr lang="nl-NL" sz="1800"/>
          </a:p>
        </p:txBody>
      </p:sp>
      <p:pic>
        <p:nvPicPr>
          <p:cNvPr id="12" name="Afbeelding 11" descr="Afbeelding met kaart&#10;&#10;Automatisch gegenereerde beschrijving">
            <a:extLst>
              <a:ext uri="{FF2B5EF4-FFF2-40B4-BE49-F238E27FC236}">
                <a16:creationId xmlns:a16="http://schemas.microsoft.com/office/drawing/2014/main" id="{1B632FB8-F13C-3640-9D41-C546F6FB35ED}"/>
              </a:ext>
            </a:extLst>
          </p:cNvPr>
          <p:cNvPicPr>
            <a:picLocks noChangeAspect="1"/>
          </p:cNvPicPr>
          <p:nvPr/>
        </p:nvPicPr>
        <p:blipFill rotWithShape="1">
          <a:blip r:embed="rId2"/>
          <a:srcRect t="5238" r="4" b="6185"/>
          <a:stretch/>
        </p:blipFill>
        <p:spPr>
          <a:xfrm>
            <a:off x="6788383" y="613148"/>
            <a:ext cx="4565417" cy="2679192"/>
          </a:xfrm>
          <a:prstGeom prst="rect">
            <a:avLst/>
          </a:prstGeom>
        </p:spPr>
      </p:pic>
      <p:pic>
        <p:nvPicPr>
          <p:cNvPr id="14" name="Afbeelding 13">
            <a:extLst>
              <a:ext uri="{FF2B5EF4-FFF2-40B4-BE49-F238E27FC236}">
                <a16:creationId xmlns:a16="http://schemas.microsoft.com/office/drawing/2014/main" id="{E3B85BC5-4F6B-FB4A-83BF-7F5E01883559}"/>
              </a:ext>
            </a:extLst>
          </p:cNvPr>
          <p:cNvPicPr>
            <a:picLocks noChangeAspect="1"/>
          </p:cNvPicPr>
          <p:nvPr/>
        </p:nvPicPr>
        <p:blipFill rotWithShape="1">
          <a:blip r:embed="rId3"/>
          <a:srcRect t="1585" r="4" b="9838"/>
          <a:stretch/>
        </p:blipFill>
        <p:spPr>
          <a:xfrm>
            <a:off x="6788383" y="3528753"/>
            <a:ext cx="4565417" cy="2679192"/>
          </a:xfrm>
          <a:prstGeom prst="rect">
            <a:avLst/>
          </a:prstGeom>
        </p:spPr>
      </p:pic>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414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0073"/>
          <a:stretch/>
        </p:blipFill>
        <p:spPr bwMode="auto">
          <a:xfrm>
            <a:off x="5797543" y="10"/>
            <a:ext cx="639415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sz="3400">
                <a:solidFill>
                  <a:srgbClr val="000000"/>
                </a:solidFill>
              </a:rPr>
              <a:t>Waar is het zenuwstelsel uit opgebouwd?</a:t>
            </a:r>
          </a:p>
        </p:txBody>
      </p:sp>
      <p:sp>
        <p:nvSpPr>
          <p:cNvPr id="3" name="Tijdelijke aanduiding voor inhoud 2"/>
          <p:cNvSpPr>
            <a:spLocks noGrp="1"/>
          </p:cNvSpPr>
          <p:nvPr>
            <p:ph idx="1"/>
          </p:nvPr>
        </p:nvSpPr>
        <p:spPr>
          <a:xfrm>
            <a:off x="804997" y="2272143"/>
            <a:ext cx="4706803" cy="3788830"/>
          </a:xfrm>
        </p:spPr>
        <p:txBody>
          <a:bodyPr anchor="ctr">
            <a:normAutofit/>
          </a:bodyPr>
          <a:lstStyle/>
          <a:p>
            <a:r>
              <a:rPr lang="nl-NL" sz="2000">
                <a:solidFill>
                  <a:srgbClr val="000000"/>
                </a:solidFill>
              </a:rPr>
              <a:t>Zenuwcellen (ook wel neuronen genoemd)</a:t>
            </a:r>
          </a:p>
          <a:p>
            <a:pPr lvl="1"/>
            <a:r>
              <a:rPr lang="nl-NL" sz="2000">
                <a:solidFill>
                  <a:srgbClr val="000000"/>
                </a:solidFill>
              </a:rPr>
              <a:t>Geven signalen door met behulp van impulsen  </a:t>
            </a:r>
          </a:p>
        </p:txBody>
      </p:sp>
    </p:spTree>
    <p:extLst>
      <p:ext uri="{BB962C8B-B14F-4D97-AF65-F5344CB8AC3E}">
        <p14:creationId xmlns:p14="http://schemas.microsoft.com/office/powerpoint/2010/main" val="119906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Hoe is een neuron opgebouwd?</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2000" dirty="0">
                <a:hlinkClick r:id="rId2"/>
              </a:rPr>
              <a:t>https://youtu.be/OFh7UKALar4</a:t>
            </a:r>
            <a:endParaRPr lang="nl-NL" sz="2000" dirty="0"/>
          </a:p>
          <a:p>
            <a:r>
              <a:rPr lang="nl-NL" sz="2000" dirty="0"/>
              <a:t>Celkern</a:t>
            </a:r>
          </a:p>
          <a:p>
            <a:r>
              <a:rPr lang="nl-NL" sz="2000" dirty="0"/>
              <a:t>Dendriet</a:t>
            </a:r>
          </a:p>
          <a:p>
            <a:r>
              <a:rPr lang="nl-NL" sz="2000" dirty="0"/>
              <a:t>Axon</a:t>
            </a:r>
          </a:p>
          <a:p>
            <a:r>
              <a:rPr lang="nl-NL" sz="2000" dirty="0"/>
              <a:t>Myeline schede</a:t>
            </a:r>
          </a:p>
          <a:p>
            <a:r>
              <a:rPr lang="nl-NL" sz="2000" dirty="0"/>
              <a:t>Cel van </a:t>
            </a:r>
            <a:r>
              <a:rPr lang="nl-NL" sz="2000" dirty="0" err="1"/>
              <a:t>Schwann</a:t>
            </a:r>
            <a:endParaRPr lang="nl-NL" sz="2000" dirty="0"/>
          </a:p>
          <a:p>
            <a:r>
              <a:rPr lang="nl-NL" sz="2000" dirty="0"/>
              <a:t>Knoop van </a:t>
            </a:r>
            <a:r>
              <a:rPr lang="nl-NL" sz="2000" dirty="0" err="1"/>
              <a:t>Ranvier</a:t>
            </a:r>
            <a:endParaRPr lang="nl-NL"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074849"/>
            <a:ext cx="6250769" cy="45474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8680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8F64453-EB1F-664E-81A2-FD5C982C2060}"/>
              </a:ext>
            </a:extLst>
          </p:cNvPr>
          <p:cNvSpPr>
            <a:spLocks noGrp="1"/>
          </p:cNvSpPr>
          <p:nvPr>
            <p:ph type="title"/>
          </p:nvPr>
        </p:nvSpPr>
        <p:spPr>
          <a:xfrm>
            <a:off x="6094105" y="802955"/>
            <a:ext cx="4977976" cy="1454051"/>
          </a:xfrm>
        </p:spPr>
        <p:txBody>
          <a:bodyPr>
            <a:normAutofit/>
          </a:bodyPr>
          <a:lstStyle/>
          <a:p>
            <a:r>
              <a:rPr lang="nl-NL" sz="3700" dirty="0">
                <a:solidFill>
                  <a:srgbClr val="000000"/>
                </a:solidFill>
              </a:rPr>
              <a:t>Even kijken wat jullie al weten.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6EDF6C69-ADCC-9344-8FC9-FD5E923AC0F3}"/>
              </a:ext>
            </a:extLst>
          </p:cNvPr>
          <p:cNvPicPr>
            <a:picLocks noChangeAspect="1"/>
          </p:cNvPicPr>
          <p:nvPr/>
        </p:nvPicPr>
        <p:blipFill rotWithShape="1">
          <a:blip r:embed="rId3">
            <a:alphaModFix/>
          </a:blip>
          <a:srcRect l="24341" r="1403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50BD5C9-6167-DB43-B81E-293129A2EDB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hlinkClick r:id="rId4"/>
              </a:rPr>
              <a:t>https://www.anatomie-online.nl</a:t>
            </a:r>
            <a:endParaRPr lang="nl-NL" sz="2000" dirty="0">
              <a:solidFill>
                <a:srgbClr val="000000"/>
              </a:solidFill>
            </a:endParaRPr>
          </a:p>
          <a:p>
            <a:r>
              <a:rPr lang="nl-NL" sz="2000" dirty="0">
                <a:solidFill>
                  <a:srgbClr val="000000"/>
                </a:solidFill>
              </a:rPr>
              <a:t>Bloedsomloop quiz en hartquiz</a:t>
            </a:r>
          </a:p>
          <a:p>
            <a:pPr marL="0" indent="0">
              <a:buNone/>
            </a:pPr>
            <a:endParaRPr lang="nl-NL" sz="2000" dirty="0">
              <a:solidFill>
                <a:srgbClr val="000000"/>
              </a:solidFill>
            </a:endParaRPr>
          </a:p>
        </p:txBody>
      </p:sp>
    </p:spTree>
    <p:extLst>
      <p:ext uri="{BB962C8B-B14F-4D97-AF65-F5344CB8AC3E}">
        <p14:creationId xmlns:p14="http://schemas.microsoft.com/office/powerpoint/2010/main" val="3427495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rood&#10;&#10;Automatisch gegenereerde beschrijving">
            <a:extLst>
              <a:ext uri="{FF2B5EF4-FFF2-40B4-BE49-F238E27FC236}">
                <a16:creationId xmlns:a16="http://schemas.microsoft.com/office/drawing/2014/main" id="{08444C22-66D6-F24F-9577-DAE8490B990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3C19EB-9A32-9943-961F-BB4D2B52BDB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Let’s workout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7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585882" y="4267832"/>
            <a:ext cx="4805996" cy="1401448"/>
          </a:xfrm>
        </p:spPr>
        <p:txBody>
          <a:bodyPr anchor="t">
            <a:normAutofit/>
          </a:bodyPr>
          <a:lstStyle/>
          <a:p>
            <a:pPr algn="l"/>
            <a:br>
              <a:rPr lang="nl-NL" sz="4400">
                <a:solidFill>
                  <a:srgbClr val="000000"/>
                </a:solidFill>
              </a:rPr>
            </a:br>
            <a:r>
              <a:rPr lang="nl-NL" sz="4400">
                <a:solidFill>
                  <a:srgbClr val="000000"/>
                </a:solidFill>
              </a:rPr>
              <a:t>Bloedvatenstelsel</a:t>
            </a:r>
            <a:endParaRPr lang="nl-NL" sz="4400" dirty="0">
              <a:solidFill>
                <a:srgbClr val="000000"/>
              </a:solidFill>
            </a:endParaRPr>
          </a:p>
        </p:txBody>
      </p:sp>
      <p:sp>
        <p:nvSpPr>
          <p:cNvPr id="1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3">
            <a:alphaModFix/>
          </a:blip>
          <a:srcRect t="5246" b="2724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56676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4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De bloedsomloop</a:t>
            </a:r>
          </a:p>
        </p:txBody>
      </p:sp>
      <p:pic>
        <p:nvPicPr>
          <p:cNvPr id="4" name="pULytfpp5Dc"/>
          <p:cNvPicPr>
            <a:picLocks noRot="1" noChangeAspect="1"/>
          </p:cNvPicPr>
          <p:nvPr>
            <a:videoFile r:link="rId1"/>
          </p:nvPr>
        </p:nvPicPr>
        <p:blipFill>
          <a:blip r:embed="rId3"/>
          <a:stretch>
            <a:fillRect/>
          </a:stretch>
        </p:blipFill>
        <p:spPr>
          <a:xfrm>
            <a:off x="4345375" y="963506"/>
            <a:ext cx="6574649" cy="4930987"/>
          </a:xfrm>
          <a:prstGeom prst="rect">
            <a:avLst/>
          </a:prstGeom>
        </p:spPr>
      </p:pic>
    </p:spTree>
    <p:extLst>
      <p:ext uri="{BB962C8B-B14F-4D97-AF65-F5344CB8AC3E}">
        <p14:creationId xmlns:p14="http://schemas.microsoft.com/office/powerpoint/2010/main" val="3177824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Slagader</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3">
            <a:alphaModFix/>
          </a:blip>
          <a:srcRect l="19628" r="393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Dikke, stevige wand </a:t>
            </a:r>
          </a:p>
          <a:p>
            <a:r>
              <a:rPr lang="nl-NL" sz="2000">
                <a:solidFill>
                  <a:srgbClr val="000000"/>
                </a:solidFill>
              </a:rPr>
              <a:t>Zuurstofrijk </a:t>
            </a:r>
          </a:p>
          <a:p>
            <a:pPr lvl="1"/>
            <a:r>
              <a:rPr lang="nl-NL" sz="2000">
                <a:solidFill>
                  <a:srgbClr val="000000"/>
                </a:solidFill>
              </a:rPr>
              <a:t>Uitzondering longslagader </a:t>
            </a:r>
            <a:r>
              <a:rPr lang="nl-NL" sz="2000">
                <a:solidFill>
                  <a:srgbClr val="000000"/>
                </a:solidFill>
                <a:sym typeface="Wingdings" panose="05000000000000000000" pitchFamily="2" charset="2"/>
              </a:rPr>
              <a:t> waarom? </a:t>
            </a:r>
            <a:endParaRPr lang="nl-NL" sz="2000">
              <a:solidFill>
                <a:srgbClr val="000000"/>
              </a:solidFill>
            </a:endParaRPr>
          </a:p>
        </p:txBody>
      </p:sp>
    </p:spTree>
    <p:extLst>
      <p:ext uri="{BB962C8B-B14F-4D97-AF65-F5344CB8AC3E}">
        <p14:creationId xmlns:p14="http://schemas.microsoft.com/office/powerpoint/2010/main" val="84566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Ader</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645653" y="1629089"/>
            <a:ext cx="3229223" cy="3620021"/>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Dun en bevat kleppen</a:t>
            </a:r>
          </a:p>
          <a:p>
            <a:r>
              <a:rPr lang="nl-NL" sz="2000">
                <a:solidFill>
                  <a:srgbClr val="000000"/>
                </a:solidFill>
              </a:rPr>
              <a:t>Zuurstofarm </a:t>
            </a:r>
          </a:p>
          <a:p>
            <a:endParaRPr lang="nl-NL" sz="2000">
              <a:solidFill>
                <a:srgbClr val="000000"/>
              </a:solidFill>
            </a:endParaRPr>
          </a:p>
        </p:txBody>
      </p:sp>
    </p:spTree>
    <p:extLst>
      <p:ext uri="{BB962C8B-B14F-4D97-AF65-F5344CB8AC3E}">
        <p14:creationId xmlns:p14="http://schemas.microsoft.com/office/powerpoint/2010/main" val="332898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Haarvat</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429349" y="1894813"/>
            <a:ext cx="3661831" cy="3088572"/>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Heel dun (één cel dik)</a:t>
            </a:r>
          </a:p>
          <a:p>
            <a:r>
              <a:rPr lang="nl-NL" sz="2000">
                <a:solidFill>
                  <a:srgbClr val="000000"/>
                </a:solidFill>
              </a:rPr>
              <a:t>Zorgt voor uitwisseling stoffen </a:t>
            </a:r>
          </a:p>
        </p:txBody>
      </p:sp>
    </p:spTree>
    <p:extLst>
      <p:ext uri="{BB962C8B-B14F-4D97-AF65-F5344CB8AC3E}">
        <p14:creationId xmlns:p14="http://schemas.microsoft.com/office/powerpoint/2010/main" val="32357341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2229</Words>
  <Application>Microsoft Macintosh PowerPoint</Application>
  <PresentationFormat>Breedbeeld</PresentationFormat>
  <Paragraphs>180</Paragraphs>
  <Slides>40</Slides>
  <Notes>11</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40</vt:i4>
      </vt:variant>
    </vt:vector>
  </HeadingPairs>
  <TitlesOfParts>
    <vt:vector size="47" baseType="lpstr">
      <vt:lpstr>Arial</vt:lpstr>
      <vt:lpstr>Arial</vt:lpstr>
      <vt:lpstr>Calibri</vt:lpstr>
      <vt:lpstr>Calibri Light</vt:lpstr>
      <vt:lpstr>Google Sans</vt:lpstr>
      <vt:lpstr>Tw Cen MT</vt:lpstr>
      <vt:lpstr>Kantoorthema</vt:lpstr>
      <vt:lpstr>Anatomie</vt:lpstr>
      <vt:lpstr>Leerdoelen vandaag</vt:lpstr>
      <vt:lpstr>Planning</vt:lpstr>
      <vt:lpstr>Even kijken wat jullie al weten.</vt:lpstr>
      <vt:lpstr> Bloedvatenstelsel</vt:lpstr>
      <vt:lpstr>De bloedsomloop</vt:lpstr>
      <vt:lpstr>Slagader</vt:lpstr>
      <vt:lpstr>Ader</vt:lpstr>
      <vt:lpstr>Haarvat</vt:lpstr>
      <vt:lpstr>Soorten bloedvaten</vt:lpstr>
      <vt:lpstr>Bloed</vt:lpstr>
      <vt:lpstr>Bloedsomloop</vt:lpstr>
      <vt:lpstr>Werking hart</vt:lpstr>
      <vt:lpstr>Het hart</vt:lpstr>
      <vt:lpstr>Hartslag</vt:lpstr>
      <vt:lpstr>Ademhaling</vt:lpstr>
      <vt:lpstr>Ademhaling </vt:lpstr>
      <vt:lpstr>Intro</vt:lpstr>
      <vt:lpstr>Neusholte</vt:lpstr>
      <vt:lpstr>De longen</vt:lpstr>
      <vt:lpstr>De longblaasjes</vt:lpstr>
      <vt:lpstr>Aantasten van luchtwegen</vt:lpstr>
      <vt:lpstr>Aantasten van luchtwegen</vt:lpstr>
      <vt:lpstr>Skelet</vt:lpstr>
      <vt:lpstr>Botten</vt:lpstr>
      <vt:lpstr>Spieren</vt:lpstr>
      <vt:lpstr>Spieren</vt:lpstr>
      <vt:lpstr>Spiercel</vt:lpstr>
      <vt:lpstr>Spiercellen</vt:lpstr>
      <vt:lpstr>Willekeurige spieren</vt:lpstr>
      <vt:lpstr>Onwillekeurige spieren</vt:lpstr>
      <vt:lpstr>Hartspier</vt:lpstr>
      <vt:lpstr>Antagonisten</vt:lpstr>
      <vt:lpstr>Hoe werkt het zenuwstelsel?  Uitleg werking zenuwstelsel </vt:lpstr>
      <vt:lpstr>Wat is de functie van het zenuwstelsel?</vt:lpstr>
      <vt:lpstr>Het zenuwstelsel</vt:lpstr>
      <vt:lpstr>Autonoom zenuwstelsel bestaat uit twee delen</vt:lpstr>
      <vt:lpstr>Waar is het zenuwstelsel uit opgebouwd?</vt:lpstr>
      <vt:lpstr>Hoe is een neuron opgebouwd?</vt:lpstr>
      <vt:lpstr>Let’s workout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dc:title>
  <dc:creator>Mariska de Rouw</dc:creator>
  <cp:lastModifiedBy>Mariska de Rouw</cp:lastModifiedBy>
  <cp:revision>9</cp:revision>
  <dcterms:created xsi:type="dcterms:W3CDTF">2021-03-01T19:24:29Z</dcterms:created>
  <dcterms:modified xsi:type="dcterms:W3CDTF">2023-03-02T15:11:48Z</dcterms:modified>
</cp:coreProperties>
</file>